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9"/>
  </p:notesMasterIdLst>
  <p:handoutMasterIdLst>
    <p:handoutMasterId r:id="rId30"/>
  </p:handoutMasterIdLst>
  <p:sldIdLst>
    <p:sldId id="353" r:id="rId2"/>
    <p:sldId id="430" r:id="rId3"/>
    <p:sldId id="431" r:id="rId4"/>
    <p:sldId id="432" r:id="rId5"/>
    <p:sldId id="433" r:id="rId6"/>
    <p:sldId id="439" r:id="rId7"/>
    <p:sldId id="434" r:id="rId8"/>
    <p:sldId id="435" r:id="rId9"/>
    <p:sldId id="436" r:id="rId10"/>
    <p:sldId id="437" r:id="rId11"/>
    <p:sldId id="438" r:id="rId12"/>
    <p:sldId id="440" r:id="rId13"/>
    <p:sldId id="441" r:id="rId14"/>
    <p:sldId id="459" r:id="rId15"/>
    <p:sldId id="446" r:id="rId16"/>
    <p:sldId id="448" r:id="rId17"/>
    <p:sldId id="447" r:id="rId18"/>
    <p:sldId id="442" r:id="rId19"/>
    <p:sldId id="444" r:id="rId20"/>
    <p:sldId id="443" r:id="rId21"/>
    <p:sldId id="445" r:id="rId22"/>
    <p:sldId id="428" r:id="rId23"/>
    <p:sldId id="454" r:id="rId24"/>
    <p:sldId id="455" r:id="rId25"/>
    <p:sldId id="456" r:id="rId26"/>
    <p:sldId id="458" r:id="rId27"/>
    <p:sldId id="457" r:id="rId28"/>
  </p:sldIdLst>
  <p:sldSz cx="9144000" cy="6858000" type="screen4x3"/>
  <p:notesSz cx="9929813" cy="6797675"/>
  <p:embeddedFontLst>
    <p:embeddedFont>
      <p:font typeface="Rix고딕 M" panose="02020603020101020101" pitchFamily="18" charset="-127"/>
      <p:regular r:id="rId31"/>
    </p:embeddedFont>
    <p:embeddedFont>
      <p:font typeface="Rix고딕 EB" panose="02020603020101020101" pitchFamily="18" charset="-127"/>
      <p:regular r:id="rId32"/>
    </p:embeddedFont>
    <p:embeddedFont>
      <p:font typeface="나눔바른고딕 Light" panose="020B0600000101010101" charset="-127"/>
      <p:regular r:id="rId33"/>
    </p:embeddedFont>
    <p:embeddedFont>
      <p:font typeface="맑은 고딕" panose="020B0503020000020004" pitchFamily="50" charset="-127"/>
      <p:regular r:id="rId34"/>
      <p:bold r:id="rId35"/>
    </p:embeddedFont>
    <p:embeddedFont>
      <p:font typeface="Cambria Math" panose="02040503050406030204" pitchFamily="18" charset="0"/>
      <p:regular r:id="rId36"/>
    </p:embeddedFont>
    <p:embeddedFont>
      <p:font typeface="Rix모던고딕 B" panose="02020603020101020101" pitchFamily="18" charset="-127"/>
      <p:regular r:id="rId3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663">
          <p15:clr>
            <a:srgbClr val="A4A3A4"/>
          </p15:clr>
        </p15:guide>
        <p15:guide id="3" pos="251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41" userDrawn="1">
          <p15:clr>
            <a:srgbClr val="A4A3A4"/>
          </p15:clr>
        </p15:guide>
        <p15:guide id="2" pos="3128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66"/>
    <a:srgbClr val="BE4B48"/>
    <a:srgbClr val="000099"/>
    <a:srgbClr val="6699FF"/>
    <a:srgbClr val="D99694"/>
    <a:srgbClr val="CC3300"/>
    <a:srgbClr val="C0504D"/>
    <a:srgbClr val="4F81BD"/>
    <a:srgbClr val="08084C"/>
    <a:srgbClr val="00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93D81CF-94F2-401A-BA57-92F5A7B2D0C5}" styleName="보통 스타일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보통 스타일 3 - 강조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700" autoAdjust="0"/>
  </p:normalViewPr>
  <p:slideViewPr>
    <p:cSldViewPr>
      <p:cViewPr varScale="1">
        <p:scale>
          <a:sx n="115" d="100"/>
          <a:sy n="115" d="100"/>
        </p:scale>
        <p:origin x="1476" y="102"/>
      </p:cViewPr>
      <p:guideLst>
        <p:guide orient="horz" pos="2160"/>
        <p:guide orient="horz" pos="663"/>
        <p:guide pos="251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>
      <p:cViewPr varScale="1">
        <p:scale>
          <a:sx n="74" d="100"/>
          <a:sy n="74" d="100"/>
        </p:scale>
        <p:origin x="2136" y="60"/>
      </p:cViewPr>
      <p:guideLst>
        <p:guide orient="horz" pos="2141"/>
        <p:guide pos="312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35" Type="http://schemas.openxmlformats.org/officeDocument/2006/relationships/font" Target="fonts/font5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3" y="2"/>
            <a:ext cx="4302549" cy="339514"/>
          </a:xfrm>
          <a:prstGeom prst="rect">
            <a:avLst/>
          </a:prstGeom>
        </p:spPr>
        <p:txBody>
          <a:bodyPr vert="horz" lIns="87891" tIns="43945" rIns="87891" bIns="43945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5625046" y="2"/>
            <a:ext cx="4302547" cy="339514"/>
          </a:xfrm>
          <a:prstGeom prst="rect">
            <a:avLst/>
          </a:prstGeom>
        </p:spPr>
        <p:txBody>
          <a:bodyPr vert="horz" lIns="87891" tIns="43945" rIns="87891" bIns="43945" rtlCol="0"/>
          <a:lstStyle>
            <a:lvl1pPr algn="r">
              <a:defRPr sz="1200"/>
            </a:lvl1pPr>
          </a:lstStyle>
          <a:p>
            <a:fld id="{7073757C-1752-4913-871A-8B321CFF56C1}" type="datetimeFigureOut">
              <a:rPr lang="ko-KR" altLang="en-US" smtClean="0"/>
              <a:pPr/>
              <a:t>2017-07-13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3" y="6457107"/>
            <a:ext cx="4302549" cy="339514"/>
          </a:xfrm>
          <a:prstGeom prst="rect">
            <a:avLst/>
          </a:prstGeom>
        </p:spPr>
        <p:txBody>
          <a:bodyPr vert="horz" lIns="87891" tIns="43945" rIns="87891" bIns="43945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5625046" y="6457107"/>
            <a:ext cx="4302547" cy="339514"/>
          </a:xfrm>
          <a:prstGeom prst="rect">
            <a:avLst/>
          </a:prstGeom>
        </p:spPr>
        <p:txBody>
          <a:bodyPr vert="horz" lIns="87891" tIns="43945" rIns="87891" bIns="43945" rtlCol="0" anchor="b"/>
          <a:lstStyle>
            <a:lvl1pPr algn="r">
              <a:defRPr sz="1200"/>
            </a:lvl1pPr>
          </a:lstStyle>
          <a:p>
            <a:fld id="{5AF6739A-6F81-4D18-A92C-91159CBA9ED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771696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5" y="3"/>
            <a:ext cx="4302918" cy="339884"/>
          </a:xfrm>
          <a:prstGeom prst="rect">
            <a:avLst/>
          </a:prstGeom>
        </p:spPr>
        <p:txBody>
          <a:bodyPr vert="horz" lIns="91380" tIns="45690" rIns="91380" bIns="4569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624601" y="3"/>
            <a:ext cx="4302918" cy="339884"/>
          </a:xfrm>
          <a:prstGeom prst="rect">
            <a:avLst/>
          </a:prstGeom>
        </p:spPr>
        <p:txBody>
          <a:bodyPr vert="horz" lIns="91380" tIns="45690" rIns="91380" bIns="45690" rtlCol="0"/>
          <a:lstStyle>
            <a:lvl1pPr algn="r">
              <a:defRPr sz="1200"/>
            </a:lvl1pPr>
          </a:lstStyle>
          <a:p>
            <a:fld id="{318AB046-EC9C-40BB-B1F5-39E10A17721D}" type="datetimeFigureOut">
              <a:rPr lang="ko-KR" altLang="en-US" smtClean="0"/>
              <a:pPr/>
              <a:t>2017-07-13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265488" y="509588"/>
            <a:ext cx="3398837" cy="25495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380" tIns="45690" rIns="91380" bIns="4569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92986" y="3228896"/>
            <a:ext cx="7943850" cy="3058954"/>
          </a:xfrm>
          <a:prstGeom prst="rect">
            <a:avLst/>
          </a:prstGeom>
        </p:spPr>
        <p:txBody>
          <a:bodyPr vert="horz" lIns="91380" tIns="45690" rIns="91380" bIns="4569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5" y="6456615"/>
            <a:ext cx="4302918" cy="339884"/>
          </a:xfrm>
          <a:prstGeom prst="rect">
            <a:avLst/>
          </a:prstGeom>
        </p:spPr>
        <p:txBody>
          <a:bodyPr vert="horz" lIns="91380" tIns="45690" rIns="91380" bIns="4569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624601" y="6456615"/>
            <a:ext cx="4302918" cy="339884"/>
          </a:xfrm>
          <a:prstGeom prst="rect">
            <a:avLst/>
          </a:prstGeom>
        </p:spPr>
        <p:txBody>
          <a:bodyPr vert="horz" lIns="91380" tIns="45690" rIns="91380" bIns="45690" rtlCol="0" anchor="b"/>
          <a:lstStyle>
            <a:lvl1pPr algn="r">
              <a:defRPr sz="1200"/>
            </a:lvl1pPr>
          </a:lstStyle>
          <a:p>
            <a:fld id="{A2536E7A-E0B2-4E80-BC93-7EAD46EE99B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820879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536E7A-E0B2-4E80-BC93-7EAD46EE99B2}" type="slidenum">
              <a:rPr lang="ko-KR" altLang="en-US" smtClean="0">
                <a:solidFill>
                  <a:prstClr val="black"/>
                </a:solidFill>
              </a:rPr>
              <a:pPr/>
              <a:t>1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37100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536E7A-E0B2-4E80-BC93-7EAD46EE99B2}" type="slidenum">
              <a:rPr lang="ko-KR" altLang="en-US" smtClean="0">
                <a:solidFill>
                  <a:prstClr val="black"/>
                </a:solidFill>
              </a:rPr>
              <a:pPr/>
              <a:t>12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5190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34294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cxnSp>
        <p:nvCxnSpPr>
          <p:cNvPr id="19" name="직선 연결선 18"/>
          <p:cNvCxnSpPr/>
          <p:nvPr userDrawn="1"/>
        </p:nvCxnSpPr>
        <p:spPr>
          <a:xfrm>
            <a:off x="179512" y="6237312"/>
            <a:ext cx="8820000" cy="0"/>
          </a:xfrm>
          <a:prstGeom prst="lin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 userDrawn="1"/>
        </p:nvSpPr>
        <p:spPr>
          <a:xfrm>
            <a:off x="179512" y="1183454"/>
            <a:ext cx="4248472" cy="45719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tx2"/>
              </a:gs>
              <a:gs pos="91000">
                <a:schemeClr val="tx2">
                  <a:lumMod val="50000"/>
                </a:schemeClr>
              </a:gs>
              <a:gs pos="100000">
                <a:schemeClr val="tx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path path="circle">
                  <a:fillToRect t="100000" r="100000"/>
                </a:path>
                <a:tileRect l="-100000" b="-10000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2326943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pic>
        <p:nvPicPr>
          <p:cNvPr id="7" name="Picture 2" descr="D:\My_Documents\★ISD Lab\LOGO\ISD_LOGO_new.jp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4015" y="6398049"/>
            <a:ext cx="671734" cy="385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10718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38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85192" y="2319015"/>
            <a:ext cx="8973616" cy="1470025"/>
          </a:xfrm>
        </p:spPr>
        <p:txBody>
          <a:bodyPr>
            <a:noAutofit/>
          </a:bodyPr>
          <a:lstStyle/>
          <a:p>
            <a:r>
              <a:rPr lang="en-US" altLang="ko-KR" sz="32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UNSUPERVISED REPRESENTATION LEARNING</a:t>
            </a:r>
            <a:br>
              <a:rPr lang="en-US" altLang="ko-KR" sz="32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</a:br>
            <a:r>
              <a:rPr lang="en-US" altLang="ko-KR" sz="32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WITH DEEP CONVOLUTIONAL</a:t>
            </a:r>
            <a:br>
              <a:rPr lang="en-US" altLang="ko-KR" sz="32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</a:br>
            <a:r>
              <a:rPr lang="en-US" altLang="ko-KR" sz="32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GENERATIVE ADVERSARIAL NETWORKS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004048" y="5589240"/>
            <a:ext cx="55446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 smtClean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- </a:t>
            </a:r>
            <a:r>
              <a:rPr lang="ko-KR" altLang="en-US" sz="3200" dirty="0" smtClean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김 상진</a:t>
            </a:r>
            <a:endParaRPr lang="en-US" altLang="ko-KR" sz="3200" dirty="0" smtClean="0"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20609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"/>
          <p:cNvSpPr>
            <a:spLocks noGrp="1"/>
          </p:cNvSpPr>
          <p:nvPr>
            <p:ph type="title"/>
          </p:nvPr>
        </p:nvSpPr>
        <p:spPr>
          <a:xfrm>
            <a:off x="827584" y="274638"/>
            <a:ext cx="7859216" cy="11430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altLang="ko-KR" sz="3200" b="1" dirty="0" smtClean="0">
                <a:solidFill>
                  <a:srgbClr val="08084C"/>
                </a:solidFill>
                <a:latin typeface="Rix고딕 EB" panose="02020603020101020101" pitchFamily="18" charset="-127"/>
                <a:ea typeface="Rix고딕 EB" panose="02020603020101020101" pitchFamily="18" charset="-127"/>
              </a:rPr>
              <a:t>Model Analysis</a:t>
            </a:r>
            <a:endParaRPr lang="en-US" altLang="ko-KR" sz="3200" b="1" dirty="0">
              <a:solidFill>
                <a:srgbClr val="08084C"/>
              </a:solidFill>
              <a:latin typeface="Rix고딕 EB" panose="02020603020101020101" pitchFamily="18" charset="-127"/>
              <a:ea typeface="Rix고딕 EB" panose="02020603020101020101" pitchFamily="18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23528" y="1298713"/>
            <a:ext cx="4386907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68288" indent="-268288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>
                <a:srgbClr val="002060"/>
              </a:buClr>
              <a:buFont typeface="Wingdings" panose="05000000000000000000" pitchFamily="2" charset="2"/>
              <a:buChar char="§"/>
            </a:pPr>
            <a:r>
              <a:rPr lang="en-US" altLang="ko-KR" sz="2000" dirty="0" smtClean="0">
                <a:solidFill>
                  <a:srgbClr val="000066"/>
                </a:solidFill>
                <a:latin typeface="Rix고딕 EB" panose="02020603020101020101" pitchFamily="18" charset="-127"/>
                <a:ea typeface="Rix고딕 EB" panose="02020603020101020101" pitchFamily="18" charset="-127"/>
              </a:rPr>
              <a:t>Vector arithmetic on face samples</a:t>
            </a:r>
          </a:p>
        </p:txBody>
      </p:sp>
      <p:grpSp>
        <p:nvGrpSpPr>
          <p:cNvPr id="15" name="그룹 2"/>
          <p:cNvGrpSpPr/>
          <p:nvPr/>
        </p:nvGrpSpPr>
        <p:grpSpPr>
          <a:xfrm>
            <a:off x="344428" y="260648"/>
            <a:ext cx="637647" cy="769441"/>
            <a:chOff x="332205" y="260648"/>
            <a:chExt cx="637647" cy="769441"/>
          </a:xfrm>
        </p:grpSpPr>
        <p:grpSp>
          <p:nvGrpSpPr>
            <p:cNvPr id="16" name="그룹 8"/>
            <p:cNvGrpSpPr/>
            <p:nvPr/>
          </p:nvGrpSpPr>
          <p:grpSpPr>
            <a:xfrm>
              <a:off x="332205" y="260648"/>
              <a:ext cx="504056" cy="769441"/>
              <a:chOff x="598860" y="1563142"/>
              <a:chExt cx="504056" cy="769441"/>
            </a:xfrm>
          </p:grpSpPr>
          <p:sp>
            <p:nvSpPr>
              <p:cNvPr id="18" name="TextBox 17"/>
              <p:cNvSpPr txBox="1"/>
              <p:nvPr/>
            </p:nvSpPr>
            <p:spPr>
              <a:xfrm>
                <a:off x="598860" y="1563142"/>
                <a:ext cx="504056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sz="4400" b="1" dirty="0" smtClean="0">
                    <a:solidFill>
                      <a:srgbClr val="08084C"/>
                    </a:solidFill>
                    <a:latin typeface="Rix고딕 EB" panose="02020603020101020101" pitchFamily="18" charset="-127"/>
                    <a:ea typeface="Rix고딕 EB" panose="02020603020101020101" pitchFamily="18" charset="-127"/>
                    <a:cs typeface="Arial" panose="020B0604020202020204" pitchFamily="34" charset="0"/>
                  </a:rPr>
                  <a:t>2</a:t>
                </a:r>
                <a:endParaRPr lang="ko-KR" altLang="en-US" sz="4400" b="1" dirty="0">
                  <a:solidFill>
                    <a:srgbClr val="08084C"/>
                  </a:solidFill>
                  <a:latin typeface="Rix고딕 EB" panose="02020603020101020101" pitchFamily="18" charset="-127"/>
                  <a:ea typeface="Rix고딕 EB" panose="02020603020101020101" pitchFamily="18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19" name="직각 삼각형 18"/>
              <p:cNvSpPr/>
              <p:nvPr/>
            </p:nvSpPr>
            <p:spPr>
              <a:xfrm rot="16200000">
                <a:off x="638864" y="1868532"/>
                <a:ext cx="464050" cy="464052"/>
              </a:xfrm>
              <a:prstGeom prst="rt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08084C"/>
                  </a:solidFill>
                  <a:latin typeface="+mj-lt"/>
                  <a:ea typeface="나눔바른고딕 Light" panose="020B0603020101020101" pitchFamily="50" charset="-127"/>
                </a:endParaRPr>
              </a:p>
            </p:txBody>
          </p:sp>
          <p:cxnSp>
            <p:nvCxnSpPr>
              <p:cNvPr id="20" name="직선 연결선 19"/>
              <p:cNvCxnSpPr>
                <a:stCxn id="19" idx="4"/>
                <a:endCxn id="19" idx="0"/>
              </p:cNvCxnSpPr>
              <p:nvPr/>
            </p:nvCxnSpPr>
            <p:spPr>
              <a:xfrm flipH="1">
                <a:off x="638863" y="1868533"/>
                <a:ext cx="464052" cy="464050"/>
              </a:xfrm>
              <a:prstGeom prst="line">
                <a:avLst/>
              </a:prstGeom>
              <a:ln w="3175">
                <a:solidFill>
                  <a:srgbClr val="08084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" name="직사각형 16"/>
            <p:cNvSpPr/>
            <p:nvPr/>
          </p:nvSpPr>
          <p:spPr>
            <a:xfrm rot="18900000">
              <a:off x="345963" y="712665"/>
              <a:ext cx="623889" cy="2539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50" dirty="0" smtClean="0">
                  <a:solidFill>
                    <a:srgbClr val="08084C"/>
                  </a:solidFill>
                  <a:latin typeface="Rix고딕 EB" panose="02020603020101020101" pitchFamily="18" charset="-127"/>
                  <a:ea typeface="Rix고딕 EB" panose="02020603020101020101" pitchFamily="18" charset="-127"/>
                </a:rPr>
                <a:t>ISD lab</a:t>
              </a:r>
              <a:endParaRPr lang="ko-KR" altLang="en-US" sz="1050" dirty="0">
                <a:solidFill>
                  <a:srgbClr val="08084C"/>
                </a:solidFill>
                <a:latin typeface="Rix고딕 EB" panose="02020603020101020101" pitchFamily="18" charset="-127"/>
                <a:ea typeface="Rix고딕 EB" panose="02020603020101020101" pitchFamily="18" charset="-127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4702" y="1729600"/>
            <a:ext cx="6744979" cy="3906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048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"/>
          <p:cNvSpPr>
            <a:spLocks noGrp="1"/>
          </p:cNvSpPr>
          <p:nvPr>
            <p:ph type="title"/>
          </p:nvPr>
        </p:nvSpPr>
        <p:spPr>
          <a:xfrm>
            <a:off x="827584" y="274638"/>
            <a:ext cx="7859216" cy="11430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altLang="ko-KR" sz="3200" b="1" dirty="0" smtClean="0">
                <a:solidFill>
                  <a:srgbClr val="08084C"/>
                </a:solidFill>
                <a:latin typeface="Rix고딕 EB" panose="02020603020101020101" pitchFamily="18" charset="-127"/>
                <a:ea typeface="Rix고딕 EB" panose="02020603020101020101" pitchFamily="18" charset="-127"/>
              </a:rPr>
              <a:t>Conclusion</a:t>
            </a:r>
            <a:endParaRPr lang="en-US" altLang="ko-KR" sz="3200" b="1" dirty="0">
              <a:solidFill>
                <a:srgbClr val="08084C"/>
              </a:solidFill>
              <a:latin typeface="Rix고딕 EB" panose="02020603020101020101" pitchFamily="18" charset="-127"/>
              <a:ea typeface="Rix고딕 EB" panose="02020603020101020101" pitchFamily="18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23528" y="1844824"/>
            <a:ext cx="4539512" cy="8043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68288" indent="-268288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>
                <a:srgbClr val="002060"/>
              </a:buClr>
              <a:buFont typeface="Wingdings" panose="05000000000000000000" pitchFamily="2" charset="2"/>
              <a:buChar char="§"/>
            </a:pPr>
            <a:r>
              <a:rPr lang="ko-KR" altLang="en-US" sz="2000" dirty="0" smtClean="0">
                <a:solidFill>
                  <a:srgbClr val="000066"/>
                </a:solidFill>
                <a:latin typeface="Rix고딕 EB" panose="02020603020101020101" pitchFamily="18" charset="-127"/>
                <a:ea typeface="Rix고딕 EB" panose="02020603020101020101" pitchFamily="18" charset="-127"/>
              </a:rPr>
              <a:t>다양한 환경 속에서 안정화를 제시</a:t>
            </a:r>
            <a:endParaRPr lang="en-US" altLang="ko-KR" sz="2000" dirty="0" smtClean="0">
              <a:solidFill>
                <a:srgbClr val="000066"/>
              </a:solidFill>
              <a:latin typeface="Rix고딕 EB" panose="02020603020101020101" pitchFamily="18" charset="-127"/>
              <a:ea typeface="Rix고딕 EB" panose="02020603020101020101" pitchFamily="18" charset="-127"/>
            </a:endParaRP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>
                <a:srgbClr val="002060"/>
              </a:buClr>
            </a:pPr>
            <a:r>
              <a:rPr lang="en-US" altLang="ko-KR" sz="1600" dirty="0" smtClean="0">
                <a:latin typeface="Rix고딕 M" panose="02020603020101020101" pitchFamily="18" charset="-127"/>
                <a:ea typeface="Rix고딕 M" panose="02020603020101020101" pitchFamily="18" charset="-127"/>
              </a:rPr>
              <a:t>  - </a:t>
            </a:r>
            <a:r>
              <a:rPr lang="ko-KR" altLang="en-US" sz="1600" dirty="0" smtClean="0">
                <a:latin typeface="Rix고딕 M" panose="02020603020101020101" pitchFamily="18" charset="-127"/>
                <a:ea typeface="Rix고딕 M" panose="02020603020101020101" pitchFamily="18" charset="-127"/>
              </a:rPr>
              <a:t>하지만 </a:t>
            </a:r>
            <a:r>
              <a:rPr lang="en-US" altLang="ko-KR" sz="1600" dirty="0" smtClean="0">
                <a:latin typeface="Rix고딕 M" panose="02020603020101020101" pitchFamily="18" charset="-127"/>
                <a:ea typeface="Rix고딕 M" panose="02020603020101020101" pitchFamily="18" charset="-127"/>
              </a:rPr>
              <a:t>mode collapse </a:t>
            </a:r>
            <a:r>
              <a:rPr lang="ko-KR" altLang="en-US" sz="1600" dirty="0" smtClean="0">
                <a:latin typeface="Rix고딕 M" panose="02020603020101020101" pitchFamily="18" charset="-127"/>
                <a:ea typeface="Rix고딕 M" panose="02020603020101020101" pitchFamily="18" charset="-127"/>
              </a:rPr>
              <a:t>문제가 여전히 존재한다</a:t>
            </a:r>
            <a:r>
              <a:rPr lang="en-US" altLang="ko-KR" sz="1600" dirty="0" smtClean="0">
                <a:latin typeface="Rix고딕 M" panose="02020603020101020101" pitchFamily="18" charset="-127"/>
                <a:ea typeface="Rix고딕 M" panose="02020603020101020101" pitchFamily="18" charset="-127"/>
              </a:rPr>
              <a:t>.</a:t>
            </a:r>
            <a:r>
              <a:rPr lang="en-US" altLang="ko-KR" sz="1600" dirty="0" smtClean="0">
                <a:solidFill>
                  <a:srgbClr val="000066"/>
                </a:solidFill>
                <a:latin typeface="Rix고딕 M" panose="02020603020101020101" pitchFamily="18" charset="-127"/>
                <a:ea typeface="Rix고딕 M" panose="02020603020101020101" pitchFamily="18" charset="-127"/>
              </a:rPr>
              <a:t> </a:t>
            </a:r>
          </a:p>
        </p:txBody>
      </p:sp>
      <p:grpSp>
        <p:nvGrpSpPr>
          <p:cNvPr id="15" name="그룹 2"/>
          <p:cNvGrpSpPr/>
          <p:nvPr/>
        </p:nvGrpSpPr>
        <p:grpSpPr>
          <a:xfrm>
            <a:off x="344428" y="260648"/>
            <a:ext cx="637647" cy="769441"/>
            <a:chOff x="332205" y="260648"/>
            <a:chExt cx="637647" cy="769441"/>
          </a:xfrm>
        </p:grpSpPr>
        <p:grpSp>
          <p:nvGrpSpPr>
            <p:cNvPr id="16" name="그룹 8"/>
            <p:cNvGrpSpPr/>
            <p:nvPr/>
          </p:nvGrpSpPr>
          <p:grpSpPr>
            <a:xfrm>
              <a:off x="332205" y="260648"/>
              <a:ext cx="504056" cy="769441"/>
              <a:chOff x="598860" y="1563142"/>
              <a:chExt cx="504056" cy="769441"/>
            </a:xfrm>
          </p:grpSpPr>
          <p:sp>
            <p:nvSpPr>
              <p:cNvPr id="18" name="TextBox 17"/>
              <p:cNvSpPr txBox="1"/>
              <p:nvPr/>
            </p:nvSpPr>
            <p:spPr>
              <a:xfrm>
                <a:off x="598860" y="1563142"/>
                <a:ext cx="504056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sz="4400" b="1" dirty="0">
                    <a:solidFill>
                      <a:srgbClr val="08084C"/>
                    </a:solidFill>
                    <a:latin typeface="Rix고딕 EB" panose="02020603020101020101" pitchFamily="18" charset="-127"/>
                    <a:ea typeface="Rix고딕 EB" panose="02020603020101020101" pitchFamily="18" charset="-127"/>
                    <a:cs typeface="Arial" panose="020B0604020202020204" pitchFamily="34" charset="0"/>
                  </a:rPr>
                  <a:t>3</a:t>
                </a:r>
                <a:endParaRPr lang="ko-KR" altLang="en-US" sz="4400" b="1" dirty="0">
                  <a:solidFill>
                    <a:srgbClr val="08084C"/>
                  </a:solidFill>
                  <a:latin typeface="Rix고딕 EB" panose="02020603020101020101" pitchFamily="18" charset="-127"/>
                  <a:ea typeface="Rix고딕 EB" panose="02020603020101020101" pitchFamily="18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19" name="직각 삼각형 18"/>
              <p:cNvSpPr/>
              <p:nvPr/>
            </p:nvSpPr>
            <p:spPr>
              <a:xfrm rot="16200000">
                <a:off x="638864" y="1868532"/>
                <a:ext cx="464050" cy="464052"/>
              </a:xfrm>
              <a:prstGeom prst="rt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08084C"/>
                  </a:solidFill>
                  <a:latin typeface="+mj-lt"/>
                  <a:ea typeface="나눔바른고딕 Light" panose="020B0603020101020101" pitchFamily="50" charset="-127"/>
                </a:endParaRPr>
              </a:p>
            </p:txBody>
          </p:sp>
          <p:cxnSp>
            <p:nvCxnSpPr>
              <p:cNvPr id="20" name="직선 연결선 19"/>
              <p:cNvCxnSpPr>
                <a:stCxn id="19" idx="4"/>
                <a:endCxn id="19" idx="0"/>
              </p:cNvCxnSpPr>
              <p:nvPr/>
            </p:nvCxnSpPr>
            <p:spPr>
              <a:xfrm flipH="1">
                <a:off x="638863" y="1868533"/>
                <a:ext cx="464052" cy="464050"/>
              </a:xfrm>
              <a:prstGeom prst="line">
                <a:avLst/>
              </a:prstGeom>
              <a:ln w="3175">
                <a:solidFill>
                  <a:srgbClr val="08084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" name="직사각형 16"/>
            <p:cNvSpPr/>
            <p:nvPr/>
          </p:nvSpPr>
          <p:spPr>
            <a:xfrm rot="18900000">
              <a:off x="345963" y="712665"/>
              <a:ext cx="623889" cy="2539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50" dirty="0" smtClean="0">
                  <a:solidFill>
                    <a:srgbClr val="08084C"/>
                  </a:solidFill>
                  <a:latin typeface="Rix고딕 EB" panose="02020603020101020101" pitchFamily="18" charset="-127"/>
                  <a:ea typeface="Rix고딕 EB" panose="02020603020101020101" pitchFamily="18" charset="-127"/>
                </a:rPr>
                <a:t>ISD lab</a:t>
              </a:r>
              <a:endParaRPr lang="ko-KR" altLang="en-US" sz="1050" dirty="0">
                <a:solidFill>
                  <a:srgbClr val="08084C"/>
                </a:solidFill>
                <a:latin typeface="Rix고딕 EB" panose="02020603020101020101" pitchFamily="18" charset="-127"/>
                <a:ea typeface="Rix고딕 EB" panose="02020603020101020101" pitchFamily="18" charset="-127"/>
              </a:endParaRPr>
            </a:p>
          </p:txBody>
        </p:sp>
      </p:grpSp>
      <p:sp>
        <p:nvSpPr>
          <p:cNvPr id="11" name="직사각형 10"/>
          <p:cNvSpPr/>
          <p:nvPr/>
        </p:nvSpPr>
        <p:spPr>
          <a:xfrm>
            <a:off x="323528" y="2852936"/>
            <a:ext cx="4187685" cy="8043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68288" indent="-268288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>
                <a:srgbClr val="002060"/>
              </a:buClr>
              <a:buFont typeface="Wingdings" panose="05000000000000000000" pitchFamily="2" charset="2"/>
              <a:buChar char="§"/>
            </a:pPr>
            <a:r>
              <a:rPr lang="ko-KR" altLang="en-US" sz="2000" dirty="0" smtClean="0">
                <a:solidFill>
                  <a:srgbClr val="000066"/>
                </a:solidFill>
                <a:latin typeface="Rix고딕 EB" panose="02020603020101020101" pitchFamily="18" charset="-127"/>
                <a:ea typeface="Rix고딕 EB" panose="02020603020101020101" pitchFamily="18" charset="-127"/>
              </a:rPr>
              <a:t>이미지를 훌륭하게 학습하여 표현함 </a:t>
            </a:r>
            <a:endParaRPr lang="en-US" altLang="ko-KR" sz="2000" dirty="0" smtClean="0">
              <a:solidFill>
                <a:srgbClr val="000066"/>
              </a:solidFill>
              <a:latin typeface="Rix고딕 EB" panose="02020603020101020101" pitchFamily="18" charset="-127"/>
              <a:ea typeface="Rix고딕 EB" panose="02020603020101020101" pitchFamily="18" charset="-127"/>
            </a:endParaRP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>
                <a:srgbClr val="002060"/>
              </a:buClr>
            </a:pPr>
            <a:r>
              <a:rPr lang="en-US" altLang="ko-KR" sz="1600" dirty="0" smtClean="0">
                <a:latin typeface="Rix고딕 M" panose="02020603020101020101" pitchFamily="18" charset="-127"/>
                <a:ea typeface="Rix고딕 M" panose="02020603020101020101" pitchFamily="18" charset="-127"/>
              </a:rPr>
              <a:t>   - DCGAN </a:t>
            </a:r>
            <a:r>
              <a:rPr lang="ko-KR" altLang="en-US" sz="1600" dirty="0" smtClean="0">
                <a:latin typeface="Rix고딕 M" panose="02020603020101020101" pitchFamily="18" charset="-127"/>
                <a:ea typeface="Rix고딕 M" panose="02020603020101020101" pitchFamily="18" charset="-127"/>
              </a:rPr>
              <a:t>짱</a:t>
            </a:r>
            <a:r>
              <a:rPr lang="en-US" altLang="ko-KR" sz="1600" dirty="0" smtClean="0">
                <a:latin typeface="Rix고딕 M" panose="02020603020101020101" pitchFamily="18" charset="-127"/>
                <a:ea typeface="Rix고딕 M" panose="02020603020101020101" pitchFamily="18" charset="-127"/>
              </a:rPr>
              <a:t>.</a:t>
            </a:r>
            <a:endParaRPr lang="en-US" altLang="ko-KR" sz="1600" dirty="0" smtClean="0">
              <a:solidFill>
                <a:srgbClr val="000066"/>
              </a:solidFill>
              <a:latin typeface="Rix고딕 M" panose="02020603020101020101" pitchFamily="18" charset="-127"/>
              <a:ea typeface="Rix고딕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03722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85192" y="2319015"/>
            <a:ext cx="8973616" cy="1470025"/>
          </a:xfrm>
        </p:spPr>
        <p:txBody>
          <a:bodyPr>
            <a:noAutofit/>
          </a:bodyPr>
          <a:lstStyle/>
          <a:p>
            <a:r>
              <a:rPr lang="en-US" altLang="ko-KR" sz="3200" dirty="0" smtClean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Least Squares </a:t>
            </a:r>
            <a:br>
              <a:rPr lang="en-US" altLang="ko-KR" sz="3200" dirty="0" smtClean="0">
                <a:latin typeface="Rix모던고딕 B" panose="02020603020101020101" pitchFamily="18" charset="-127"/>
                <a:ea typeface="Rix모던고딕 B" panose="02020603020101020101" pitchFamily="18" charset="-127"/>
              </a:rPr>
            </a:br>
            <a:r>
              <a:rPr lang="en-US" altLang="ko-KR" sz="3200" dirty="0" smtClean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Generative </a:t>
            </a:r>
            <a:r>
              <a:rPr lang="en-US" altLang="ko-KR" sz="32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Adversarial </a:t>
            </a:r>
            <a:r>
              <a:rPr lang="en-US" altLang="ko-KR" sz="3200" dirty="0" smtClean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Networks</a:t>
            </a:r>
            <a:endParaRPr lang="en-US" altLang="ko-KR" sz="3200" dirty="0"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004048" y="5589240"/>
            <a:ext cx="55446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 smtClean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- </a:t>
            </a:r>
            <a:r>
              <a:rPr lang="ko-KR" altLang="en-US" sz="3200" dirty="0" smtClean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김 상진</a:t>
            </a:r>
            <a:endParaRPr lang="en-US" altLang="ko-KR" sz="3200" dirty="0" smtClean="0"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5684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6584" r="525" b="5494"/>
          <a:stretch/>
        </p:blipFill>
        <p:spPr>
          <a:xfrm>
            <a:off x="384431" y="3861048"/>
            <a:ext cx="7416824" cy="2010431"/>
          </a:xfrm>
          <a:prstGeom prst="rect">
            <a:avLst/>
          </a:prstGeom>
        </p:spPr>
      </p:pic>
      <p:sp>
        <p:nvSpPr>
          <p:cNvPr id="13" name="제목 1"/>
          <p:cNvSpPr>
            <a:spLocks noGrp="1"/>
          </p:cNvSpPr>
          <p:nvPr>
            <p:ph type="title"/>
          </p:nvPr>
        </p:nvSpPr>
        <p:spPr>
          <a:xfrm>
            <a:off x="827584" y="274638"/>
            <a:ext cx="7859216" cy="11430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altLang="ko-KR" sz="3200" b="1" dirty="0" smtClean="0">
                <a:solidFill>
                  <a:srgbClr val="08084C"/>
                </a:solidFill>
                <a:latin typeface="Rix고딕 EB" panose="02020603020101020101" pitchFamily="18" charset="-127"/>
                <a:ea typeface="Rix고딕 EB" panose="02020603020101020101" pitchFamily="18" charset="-127"/>
              </a:rPr>
              <a:t>Key Idea</a:t>
            </a:r>
            <a:endParaRPr lang="en-US" altLang="ko-KR" sz="3200" b="1" dirty="0">
              <a:solidFill>
                <a:srgbClr val="08084C"/>
              </a:solidFill>
              <a:latin typeface="Rix고딕 EB" panose="02020603020101020101" pitchFamily="18" charset="-127"/>
              <a:ea typeface="Rix고딕 EB" panose="02020603020101020101" pitchFamily="18" charset="-127"/>
            </a:endParaRPr>
          </a:p>
        </p:txBody>
      </p:sp>
      <p:grpSp>
        <p:nvGrpSpPr>
          <p:cNvPr id="21" name="그룹 2"/>
          <p:cNvGrpSpPr/>
          <p:nvPr/>
        </p:nvGrpSpPr>
        <p:grpSpPr>
          <a:xfrm>
            <a:off x="344428" y="260648"/>
            <a:ext cx="637647" cy="769441"/>
            <a:chOff x="332205" y="260648"/>
            <a:chExt cx="637647" cy="769441"/>
          </a:xfrm>
        </p:grpSpPr>
        <p:grpSp>
          <p:nvGrpSpPr>
            <p:cNvPr id="22" name="그룹 8"/>
            <p:cNvGrpSpPr/>
            <p:nvPr/>
          </p:nvGrpSpPr>
          <p:grpSpPr>
            <a:xfrm>
              <a:off x="332205" y="260648"/>
              <a:ext cx="504056" cy="769441"/>
              <a:chOff x="598860" y="1563142"/>
              <a:chExt cx="504056" cy="769441"/>
            </a:xfrm>
          </p:grpSpPr>
          <p:sp>
            <p:nvSpPr>
              <p:cNvPr id="24" name="TextBox 23"/>
              <p:cNvSpPr txBox="1"/>
              <p:nvPr/>
            </p:nvSpPr>
            <p:spPr>
              <a:xfrm>
                <a:off x="598860" y="1563142"/>
                <a:ext cx="504056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sz="4400" b="1" dirty="0">
                    <a:solidFill>
                      <a:srgbClr val="08084C"/>
                    </a:solidFill>
                    <a:latin typeface="Rix고딕 EB" panose="02020603020101020101" pitchFamily="18" charset="-127"/>
                    <a:ea typeface="Rix고딕 EB" panose="02020603020101020101" pitchFamily="18" charset="-127"/>
                    <a:cs typeface="Arial" panose="020B0604020202020204" pitchFamily="34" charset="0"/>
                  </a:rPr>
                  <a:t>1</a:t>
                </a:r>
                <a:endParaRPr lang="ko-KR" altLang="en-US" sz="4400" b="1" dirty="0">
                  <a:solidFill>
                    <a:srgbClr val="08084C"/>
                  </a:solidFill>
                  <a:latin typeface="Rix고딕 EB" panose="02020603020101020101" pitchFamily="18" charset="-127"/>
                  <a:ea typeface="Rix고딕 EB" panose="02020603020101020101" pitchFamily="18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25" name="직각 삼각형 24"/>
              <p:cNvSpPr/>
              <p:nvPr/>
            </p:nvSpPr>
            <p:spPr>
              <a:xfrm rot="16200000">
                <a:off x="638864" y="1868532"/>
                <a:ext cx="464050" cy="464052"/>
              </a:xfrm>
              <a:prstGeom prst="rt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08084C"/>
                  </a:solidFill>
                  <a:latin typeface="+mj-lt"/>
                  <a:ea typeface="나눔바른고딕 Light" panose="020B0603020101020101" pitchFamily="50" charset="-127"/>
                </a:endParaRPr>
              </a:p>
            </p:txBody>
          </p:sp>
          <p:cxnSp>
            <p:nvCxnSpPr>
              <p:cNvPr id="26" name="직선 연결선 25"/>
              <p:cNvCxnSpPr>
                <a:stCxn id="25" idx="4"/>
                <a:endCxn id="25" idx="0"/>
              </p:cNvCxnSpPr>
              <p:nvPr/>
            </p:nvCxnSpPr>
            <p:spPr>
              <a:xfrm flipH="1">
                <a:off x="638863" y="1868533"/>
                <a:ext cx="464052" cy="464050"/>
              </a:xfrm>
              <a:prstGeom prst="line">
                <a:avLst/>
              </a:prstGeom>
              <a:ln w="3175">
                <a:solidFill>
                  <a:srgbClr val="08084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직사각형 22"/>
            <p:cNvSpPr/>
            <p:nvPr/>
          </p:nvSpPr>
          <p:spPr>
            <a:xfrm rot="18900000">
              <a:off x="345963" y="712665"/>
              <a:ext cx="623889" cy="2539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50" dirty="0" smtClean="0">
                  <a:solidFill>
                    <a:srgbClr val="08084C"/>
                  </a:solidFill>
                  <a:latin typeface="Rix고딕 EB" panose="02020603020101020101" pitchFamily="18" charset="-127"/>
                  <a:ea typeface="Rix고딕 EB" panose="02020603020101020101" pitchFamily="18" charset="-127"/>
                </a:rPr>
                <a:t>ISD lab</a:t>
              </a:r>
              <a:endParaRPr lang="ko-KR" altLang="en-US" sz="1050" dirty="0">
                <a:solidFill>
                  <a:srgbClr val="08084C"/>
                </a:solidFill>
                <a:latin typeface="Rix고딕 EB" panose="02020603020101020101" pitchFamily="18" charset="-127"/>
                <a:ea typeface="Rix고딕 EB" panose="02020603020101020101" pitchFamily="18" charset="-127"/>
              </a:endParaRPr>
            </a:p>
          </p:txBody>
        </p:sp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568" y="1980786"/>
            <a:ext cx="6387331" cy="559474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670131" y="1916832"/>
            <a:ext cx="6926206" cy="687382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323528" y="1428620"/>
            <a:ext cx="5369034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68288" indent="-268288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>
                <a:srgbClr val="002060"/>
              </a:buClr>
              <a:buFont typeface="Wingdings" panose="05000000000000000000" pitchFamily="2" charset="2"/>
              <a:buChar char="§"/>
            </a:pPr>
            <a:r>
              <a:rPr lang="en-US" altLang="ko-KR" sz="2000" dirty="0" smtClean="0">
                <a:solidFill>
                  <a:srgbClr val="000066"/>
                </a:solidFill>
                <a:latin typeface="Rix고딕 EB" panose="02020603020101020101" pitchFamily="18" charset="-127"/>
                <a:ea typeface="Rix고딕 EB" panose="02020603020101020101" pitchFamily="18" charset="-127"/>
              </a:rPr>
              <a:t>GAN</a:t>
            </a:r>
            <a:r>
              <a:rPr lang="ko-KR" altLang="en-US" sz="2000" dirty="0" smtClean="0">
                <a:solidFill>
                  <a:srgbClr val="000066"/>
                </a:solidFill>
                <a:latin typeface="Rix고딕 EB" panose="02020603020101020101" pitchFamily="18" charset="-127"/>
                <a:ea typeface="Rix고딕 EB" panose="02020603020101020101" pitchFamily="18" charset="-127"/>
              </a:rPr>
              <a:t> </a:t>
            </a:r>
            <a:r>
              <a:rPr lang="en-US" altLang="ko-KR" sz="2000" dirty="0" smtClean="0">
                <a:solidFill>
                  <a:srgbClr val="000066"/>
                </a:solidFill>
                <a:latin typeface="Rix고딕 EB" panose="02020603020101020101" pitchFamily="18" charset="-127"/>
                <a:ea typeface="Rix고딕 EB" panose="02020603020101020101" pitchFamily="18" charset="-127"/>
              </a:rPr>
              <a:t>loss function (sigmoid cross entropy)</a:t>
            </a:r>
            <a:r>
              <a:rPr lang="en-US" altLang="ko-KR" sz="1600" dirty="0" smtClean="0">
                <a:solidFill>
                  <a:srgbClr val="000066"/>
                </a:solidFill>
                <a:latin typeface="Rix고딕 M" panose="02020603020101020101" pitchFamily="18" charset="-127"/>
                <a:ea typeface="Rix고딕 M" panose="02020603020101020101" pitchFamily="18" charset="-127"/>
              </a:rPr>
              <a:t> </a:t>
            </a:r>
          </a:p>
        </p:txBody>
      </p:sp>
      <p:sp>
        <p:nvSpPr>
          <p:cNvPr id="33" name="직사각형 32"/>
          <p:cNvSpPr/>
          <p:nvPr/>
        </p:nvSpPr>
        <p:spPr>
          <a:xfrm>
            <a:off x="323528" y="3252866"/>
            <a:ext cx="3682162" cy="41620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68288" indent="-268288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>
                <a:srgbClr val="002060"/>
              </a:buClr>
              <a:buFont typeface="Wingdings" panose="05000000000000000000" pitchFamily="2" charset="2"/>
              <a:buChar char="§"/>
            </a:pPr>
            <a:r>
              <a:rPr lang="en-US" altLang="ko-KR" sz="2000" dirty="0" smtClean="0">
                <a:solidFill>
                  <a:srgbClr val="000066"/>
                </a:solidFill>
                <a:latin typeface="Rix고딕 EB" panose="02020603020101020101" pitchFamily="18" charset="-127"/>
                <a:ea typeface="Rix고딕 EB" panose="02020603020101020101" pitchFamily="18" charset="-127"/>
              </a:rPr>
              <a:t>Vanishing gradient problem</a:t>
            </a:r>
          </a:p>
        </p:txBody>
      </p:sp>
    </p:spTree>
    <p:extLst>
      <p:ext uri="{BB962C8B-B14F-4D97-AF65-F5344CB8AC3E}">
        <p14:creationId xmlns:p14="http://schemas.microsoft.com/office/powerpoint/2010/main" val="2941830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"/>
          <p:cNvSpPr>
            <a:spLocks noGrp="1"/>
          </p:cNvSpPr>
          <p:nvPr>
            <p:ph type="title"/>
          </p:nvPr>
        </p:nvSpPr>
        <p:spPr>
          <a:xfrm>
            <a:off x="827584" y="274638"/>
            <a:ext cx="7859216" cy="11430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altLang="ko-KR" sz="3200" b="1" dirty="0" smtClean="0">
                <a:solidFill>
                  <a:srgbClr val="08084C"/>
                </a:solidFill>
                <a:latin typeface="Rix고딕 EB" panose="02020603020101020101" pitchFamily="18" charset="-127"/>
                <a:ea typeface="Rix고딕 EB" panose="02020603020101020101" pitchFamily="18" charset="-127"/>
              </a:rPr>
              <a:t>Key Idea</a:t>
            </a:r>
            <a:endParaRPr lang="en-US" altLang="ko-KR" sz="3200" b="1" dirty="0">
              <a:solidFill>
                <a:srgbClr val="08084C"/>
              </a:solidFill>
              <a:latin typeface="Rix고딕 EB" panose="02020603020101020101" pitchFamily="18" charset="-127"/>
              <a:ea typeface="Rix고딕 EB" panose="02020603020101020101" pitchFamily="18" charset="-127"/>
            </a:endParaRPr>
          </a:p>
        </p:txBody>
      </p:sp>
      <p:grpSp>
        <p:nvGrpSpPr>
          <p:cNvPr id="21" name="그룹 2"/>
          <p:cNvGrpSpPr/>
          <p:nvPr/>
        </p:nvGrpSpPr>
        <p:grpSpPr>
          <a:xfrm>
            <a:off x="344428" y="260648"/>
            <a:ext cx="637647" cy="769441"/>
            <a:chOff x="332205" y="260648"/>
            <a:chExt cx="637647" cy="769441"/>
          </a:xfrm>
        </p:grpSpPr>
        <p:grpSp>
          <p:nvGrpSpPr>
            <p:cNvPr id="22" name="그룹 8"/>
            <p:cNvGrpSpPr/>
            <p:nvPr/>
          </p:nvGrpSpPr>
          <p:grpSpPr>
            <a:xfrm>
              <a:off x="332205" y="260648"/>
              <a:ext cx="504056" cy="769441"/>
              <a:chOff x="598860" y="1563142"/>
              <a:chExt cx="504056" cy="769441"/>
            </a:xfrm>
          </p:grpSpPr>
          <p:sp>
            <p:nvSpPr>
              <p:cNvPr id="24" name="TextBox 23"/>
              <p:cNvSpPr txBox="1"/>
              <p:nvPr/>
            </p:nvSpPr>
            <p:spPr>
              <a:xfrm>
                <a:off x="598860" y="1563142"/>
                <a:ext cx="504056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sz="4400" b="1" dirty="0">
                    <a:solidFill>
                      <a:srgbClr val="08084C"/>
                    </a:solidFill>
                    <a:latin typeface="Rix고딕 EB" panose="02020603020101020101" pitchFamily="18" charset="-127"/>
                    <a:ea typeface="Rix고딕 EB" panose="02020603020101020101" pitchFamily="18" charset="-127"/>
                    <a:cs typeface="Arial" panose="020B0604020202020204" pitchFamily="34" charset="0"/>
                  </a:rPr>
                  <a:t>1</a:t>
                </a:r>
                <a:endParaRPr lang="ko-KR" altLang="en-US" sz="4400" b="1" dirty="0">
                  <a:solidFill>
                    <a:srgbClr val="08084C"/>
                  </a:solidFill>
                  <a:latin typeface="Rix고딕 EB" panose="02020603020101020101" pitchFamily="18" charset="-127"/>
                  <a:ea typeface="Rix고딕 EB" panose="02020603020101020101" pitchFamily="18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25" name="직각 삼각형 24"/>
              <p:cNvSpPr/>
              <p:nvPr/>
            </p:nvSpPr>
            <p:spPr>
              <a:xfrm rot="16200000">
                <a:off x="638864" y="1868532"/>
                <a:ext cx="464050" cy="464052"/>
              </a:xfrm>
              <a:prstGeom prst="rt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08084C"/>
                  </a:solidFill>
                  <a:latin typeface="+mj-lt"/>
                  <a:ea typeface="나눔바른고딕 Light" panose="020B0603020101020101" pitchFamily="50" charset="-127"/>
                </a:endParaRPr>
              </a:p>
            </p:txBody>
          </p:sp>
          <p:cxnSp>
            <p:nvCxnSpPr>
              <p:cNvPr id="26" name="직선 연결선 25"/>
              <p:cNvCxnSpPr>
                <a:stCxn id="25" idx="4"/>
                <a:endCxn id="25" idx="0"/>
              </p:cNvCxnSpPr>
              <p:nvPr/>
            </p:nvCxnSpPr>
            <p:spPr>
              <a:xfrm flipH="1">
                <a:off x="638863" y="1868533"/>
                <a:ext cx="464052" cy="464050"/>
              </a:xfrm>
              <a:prstGeom prst="line">
                <a:avLst/>
              </a:prstGeom>
              <a:ln w="3175">
                <a:solidFill>
                  <a:srgbClr val="08084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직사각형 22"/>
            <p:cNvSpPr/>
            <p:nvPr/>
          </p:nvSpPr>
          <p:spPr>
            <a:xfrm rot="18900000">
              <a:off x="345963" y="712665"/>
              <a:ext cx="623889" cy="2539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50" dirty="0" smtClean="0">
                  <a:solidFill>
                    <a:srgbClr val="08084C"/>
                  </a:solidFill>
                  <a:latin typeface="Rix고딕 EB" panose="02020603020101020101" pitchFamily="18" charset="-127"/>
                  <a:ea typeface="Rix고딕 EB" panose="02020603020101020101" pitchFamily="18" charset="-127"/>
                </a:rPr>
                <a:t>ISD lab</a:t>
              </a:r>
              <a:endParaRPr lang="ko-KR" altLang="en-US" sz="1050" dirty="0">
                <a:solidFill>
                  <a:srgbClr val="08084C"/>
                </a:solidFill>
                <a:latin typeface="Rix고딕 EB" panose="02020603020101020101" pitchFamily="18" charset="-127"/>
                <a:ea typeface="Rix고딕 EB" panose="02020603020101020101" pitchFamily="18" charset="-127"/>
              </a:endParaRPr>
            </a:p>
          </p:txBody>
        </p:sp>
      </p:grpSp>
      <p:sp>
        <p:nvSpPr>
          <p:cNvPr id="7" name="직사각형 6"/>
          <p:cNvSpPr/>
          <p:nvPr/>
        </p:nvSpPr>
        <p:spPr>
          <a:xfrm>
            <a:off x="670131" y="1916832"/>
            <a:ext cx="6926206" cy="1008112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323528" y="1428620"/>
            <a:ext cx="4700774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68288" indent="-268288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>
                <a:srgbClr val="002060"/>
              </a:buClr>
              <a:buFont typeface="Wingdings" panose="05000000000000000000" pitchFamily="2" charset="2"/>
              <a:buChar char="§"/>
            </a:pPr>
            <a:r>
              <a:rPr lang="en-US" altLang="ko-KR" sz="2000" dirty="0" smtClean="0">
                <a:solidFill>
                  <a:srgbClr val="000066"/>
                </a:solidFill>
                <a:latin typeface="Rix고딕 EB" panose="02020603020101020101" pitchFamily="18" charset="-127"/>
                <a:ea typeface="Rix고딕 EB" panose="02020603020101020101" pitchFamily="18" charset="-127"/>
              </a:rPr>
              <a:t>LSGAN</a:t>
            </a:r>
            <a:r>
              <a:rPr lang="ko-KR" altLang="en-US" sz="2000" dirty="0" smtClean="0">
                <a:solidFill>
                  <a:srgbClr val="000066"/>
                </a:solidFill>
                <a:latin typeface="Rix고딕 EB" panose="02020603020101020101" pitchFamily="18" charset="-127"/>
                <a:ea typeface="Rix고딕 EB" panose="02020603020101020101" pitchFamily="18" charset="-127"/>
              </a:rPr>
              <a:t> </a:t>
            </a:r>
            <a:r>
              <a:rPr lang="en-US" altLang="ko-KR" sz="2000" dirty="0" smtClean="0">
                <a:solidFill>
                  <a:srgbClr val="000066"/>
                </a:solidFill>
                <a:latin typeface="Rix고딕 EB" panose="02020603020101020101" pitchFamily="18" charset="-127"/>
                <a:ea typeface="Rix고딕 EB" panose="02020603020101020101" pitchFamily="18" charset="-127"/>
              </a:rPr>
              <a:t>loss function </a:t>
            </a:r>
            <a:r>
              <a:rPr lang="en-US" altLang="ko-KR" sz="2000" dirty="0" smtClean="0">
                <a:solidFill>
                  <a:srgbClr val="000066"/>
                </a:solidFill>
                <a:latin typeface="Rix고딕 EB" panose="02020603020101020101" pitchFamily="18" charset="-127"/>
                <a:ea typeface="Rix고딕 EB" panose="02020603020101020101" pitchFamily="18" charset="-127"/>
              </a:rPr>
              <a:t>(</a:t>
            </a:r>
            <a:r>
              <a:rPr lang="en-US" altLang="ko-KR" sz="2000" dirty="0" smtClean="0">
                <a:solidFill>
                  <a:srgbClr val="000066"/>
                </a:solidFill>
                <a:latin typeface="Rix고딕 EB" panose="02020603020101020101" pitchFamily="18" charset="-127"/>
                <a:ea typeface="Rix고딕 EB" panose="02020603020101020101" pitchFamily="18" charset="-127"/>
              </a:rPr>
              <a:t>Least squares</a:t>
            </a:r>
            <a:r>
              <a:rPr lang="en-US" altLang="ko-KR" sz="2000" dirty="0" smtClean="0">
                <a:solidFill>
                  <a:srgbClr val="000066"/>
                </a:solidFill>
                <a:latin typeface="Rix고딕 EB" panose="02020603020101020101" pitchFamily="18" charset="-127"/>
                <a:ea typeface="Rix고딕 EB" panose="02020603020101020101" pitchFamily="18" charset="-127"/>
              </a:rPr>
              <a:t>)</a:t>
            </a:r>
            <a:r>
              <a:rPr lang="en-US" altLang="ko-KR" sz="1600" dirty="0" smtClean="0">
                <a:solidFill>
                  <a:srgbClr val="000066"/>
                </a:solidFill>
                <a:latin typeface="Rix고딕 M" panose="02020603020101020101" pitchFamily="18" charset="-127"/>
                <a:ea typeface="Rix고딕 M" panose="02020603020101020101" pitchFamily="18" charset="-127"/>
              </a:rPr>
              <a:t> </a:t>
            </a:r>
            <a:endParaRPr lang="en-US" altLang="ko-KR" sz="1600" dirty="0" smtClean="0">
              <a:solidFill>
                <a:srgbClr val="000066"/>
              </a:solidFill>
              <a:latin typeface="Rix고딕 M" panose="02020603020101020101" pitchFamily="18" charset="-127"/>
              <a:ea typeface="Rix고딕 M" panose="02020603020101020101" pitchFamily="18" charset="-127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1375917" y="2996952"/>
            <a:ext cx="6392167" cy="3082135"/>
            <a:chOff x="999273" y="1663242"/>
            <a:chExt cx="6392167" cy="3082135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9273" y="1663242"/>
              <a:ext cx="6392167" cy="2943636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1331640" y="4460801"/>
              <a:ext cx="30754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latin typeface="Rix고딕 M" panose="02020603020101020101" pitchFamily="18" charset="-127"/>
                  <a:ea typeface="Rix고딕 M" panose="02020603020101020101" pitchFamily="18" charset="-127"/>
                </a:rPr>
                <a:t>The sigmoid cross entropy loss function</a:t>
              </a:r>
              <a:endParaRPr lang="ko-KR" altLang="en-US" sz="1200" dirty="0">
                <a:latin typeface="Rix고딕 M" panose="02020603020101020101" pitchFamily="18" charset="-127"/>
                <a:ea typeface="Rix고딕 M" panose="02020603020101020101" pitchFamily="18" charset="-127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616038" y="4468378"/>
              <a:ext cx="24273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latin typeface="Rix고딕 M" panose="02020603020101020101" pitchFamily="18" charset="-127"/>
                  <a:ea typeface="Rix고딕 M" panose="02020603020101020101" pitchFamily="18" charset="-127"/>
                </a:rPr>
                <a:t>The least squares loss </a:t>
              </a:r>
              <a:r>
                <a:rPr lang="en-US" altLang="ko-KR" sz="1200" dirty="0" smtClean="0">
                  <a:latin typeface="Rix고딕 M" panose="02020603020101020101" pitchFamily="18" charset="-127"/>
                  <a:ea typeface="Rix고딕 M" panose="02020603020101020101" pitchFamily="18" charset="-127"/>
                </a:rPr>
                <a:t>function </a:t>
              </a:r>
              <a:endParaRPr lang="ko-KR" altLang="en-US" sz="1200" dirty="0">
                <a:latin typeface="Rix고딕 M" panose="02020603020101020101" pitchFamily="18" charset="-127"/>
                <a:ea typeface="Rix고딕 M" panose="02020603020101020101" pitchFamily="18" charset="-127"/>
              </a:endParaRPr>
            </a:p>
          </p:txBody>
        </p:sp>
      </p:grp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3"/>
          <a:srcRect t="38300" b="28510"/>
          <a:stretch/>
        </p:blipFill>
        <p:spPr>
          <a:xfrm>
            <a:off x="827584" y="1967459"/>
            <a:ext cx="6552728" cy="864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685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"/>
          <p:cNvSpPr>
            <a:spLocks noGrp="1"/>
          </p:cNvSpPr>
          <p:nvPr>
            <p:ph type="title"/>
          </p:nvPr>
        </p:nvSpPr>
        <p:spPr>
          <a:xfrm>
            <a:off x="827584" y="274638"/>
            <a:ext cx="7859216" cy="11430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altLang="ko-KR" sz="3200" b="1" dirty="0" smtClean="0">
                <a:solidFill>
                  <a:srgbClr val="08084C"/>
                </a:solidFill>
                <a:latin typeface="Rix고딕 EB" panose="02020603020101020101" pitchFamily="18" charset="-127"/>
                <a:ea typeface="Rix고딕 EB" panose="02020603020101020101" pitchFamily="18" charset="-127"/>
              </a:rPr>
              <a:t>Theorem</a:t>
            </a:r>
            <a:endParaRPr lang="en-US" altLang="ko-KR" sz="3200" b="1" dirty="0">
              <a:solidFill>
                <a:srgbClr val="08084C"/>
              </a:solidFill>
              <a:latin typeface="Rix고딕 EB" panose="02020603020101020101" pitchFamily="18" charset="-127"/>
              <a:ea typeface="Rix고딕 EB" panose="02020603020101020101" pitchFamily="18" charset="-127"/>
            </a:endParaRPr>
          </a:p>
        </p:txBody>
      </p:sp>
      <p:grpSp>
        <p:nvGrpSpPr>
          <p:cNvPr id="21" name="그룹 2"/>
          <p:cNvGrpSpPr/>
          <p:nvPr/>
        </p:nvGrpSpPr>
        <p:grpSpPr>
          <a:xfrm>
            <a:off x="344428" y="260648"/>
            <a:ext cx="637647" cy="769441"/>
            <a:chOff x="332205" y="260648"/>
            <a:chExt cx="637647" cy="769441"/>
          </a:xfrm>
        </p:grpSpPr>
        <p:grpSp>
          <p:nvGrpSpPr>
            <p:cNvPr id="22" name="그룹 8"/>
            <p:cNvGrpSpPr/>
            <p:nvPr/>
          </p:nvGrpSpPr>
          <p:grpSpPr>
            <a:xfrm>
              <a:off x="332205" y="260648"/>
              <a:ext cx="504056" cy="769441"/>
              <a:chOff x="598860" y="1563142"/>
              <a:chExt cx="504056" cy="769441"/>
            </a:xfrm>
          </p:grpSpPr>
          <p:sp>
            <p:nvSpPr>
              <p:cNvPr id="24" name="TextBox 23"/>
              <p:cNvSpPr txBox="1"/>
              <p:nvPr/>
            </p:nvSpPr>
            <p:spPr>
              <a:xfrm>
                <a:off x="598860" y="1563142"/>
                <a:ext cx="504056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sz="4400" b="1" dirty="0">
                    <a:solidFill>
                      <a:srgbClr val="08084C"/>
                    </a:solidFill>
                    <a:latin typeface="Rix고딕 EB" panose="02020603020101020101" pitchFamily="18" charset="-127"/>
                    <a:ea typeface="Rix고딕 EB" panose="02020603020101020101" pitchFamily="18" charset="-127"/>
                    <a:cs typeface="Arial" panose="020B0604020202020204" pitchFamily="34" charset="0"/>
                  </a:rPr>
                  <a:t>2</a:t>
                </a:r>
                <a:endParaRPr lang="ko-KR" altLang="en-US" sz="4400" b="1" dirty="0">
                  <a:solidFill>
                    <a:srgbClr val="08084C"/>
                  </a:solidFill>
                  <a:latin typeface="Rix고딕 EB" panose="02020603020101020101" pitchFamily="18" charset="-127"/>
                  <a:ea typeface="Rix고딕 EB" panose="02020603020101020101" pitchFamily="18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25" name="직각 삼각형 24"/>
              <p:cNvSpPr/>
              <p:nvPr/>
            </p:nvSpPr>
            <p:spPr>
              <a:xfrm rot="16200000">
                <a:off x="638864" y="1868532"/>
                <a:ext cx="464050" cy="464052"/>
              </a:xfrm>
              <a:prstGeom prst="rt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08084C"/>
                  </a:solidFill>
                  <a:latin typeface="+mj-lt"/>
                  <a:ea typeface="나눔바른고딕 Light" panose="020B0603020101020101" pitchFamily="50" charset="-127"/>
                </a:endParaRPr>
              </a:p>
            </p:txBody>
          </p:sp>
          <p:cxnSp>
            <p:nvCxnSpPr>
              <p:cNvPr id="26" name="직선 연결선 25"/>
              <p:cNvCxnSpPr>
                <a:stCxn id="25" idx="4"/>
                <a:endCxn id="25" idx="0"/>
              </p:cNvCxnSpPr>
              <p:nvPr/>
            </p:nvCxnSpPr>
            <p:spPr>
              <a:xfrm flipH="1">
                <a:off x="638863" y="1868533"/>
                <a:ext cx="464052" cy="464050"/>
              </a:xfrm>
              <a:prstGeom prst="line">
                <a:avLst/>
              </a:prstGeom>
              <a:ln w="3175">
                <a:solidFill>
                  <a:srgbClr val="08084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직사각형 22"/>
            <p:cNvSpPr/>
            <p:nvPr/>
          </p:nvSpPr>
          <p:spPr>
            <a:xfrm rot="18900000">
              <a:off x="345963" y="712665"/>
              <a:ext cx="623889" cy="2539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50" dirty="0" smtClean="0">
                  <a:solidFill>
                    <a:srgbClr val="08084C"/>
                  </a:solidFill>
                  <a:latin typeface="Rix고딕 EB" panose="02020603020101020101" pitchFamily="18" charset="-127"/>
                  <a:ea typeface="Rix고딕 EB" panose="02020603020101020101" pitchFamily="18" charset="-127"/>
                </a:rPr>
                <a:t>ISD lab</a:t>
              </a:r>
              <a:endParaRPr lang="ko-KR" altLang="en-US" sz="1050" dirty="0">
                <a:solidFill>
                  <a:srgbClr val="08084C"/>
                </a:solidFill>
                <a:latin typeface="Rix고딕 EB" panose="02020603020101020101" pitchFamily="18" charset="-127"/>
                <a:ea typeface="Rix고딕 EB" panose="02020603020101020101" pitchFamily="18" charset="-127"/>
              </a:endParaRPr>
            </a:p>
          </p:txBody>
        </p:sp>
      </p:grpSp>
      <p:sp>
        <p:nvSpPr>
          <p:cNvPr id="28" name="직사각형 27"/>
          <p:cNvSpPr/>
          <p:nvPr/>
        </p:nvSpPr>
        <p:spPr>
          <a:xfrm>
            <a:off x="323528" y="1428620"/>
            <a:ext cx="3695692" cy="41620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68288" indent="-268288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>
                <a:srgbClr val="002060"/>
              </a:buClr>
              <a:buFont typeface="Wingdings" panose="05000000000000000000" pitchFamily="2" charset="2"/>
              <a:buChar char="§"/>
            </a:pPr>
            <a:r>
              <a:rPr lang="en-US" altLang="ko-KR" sz="2000" dirty="0" smtClean="0">
                <a:solidFill>
                  <a:srgbClr val="000066"/>
                </a:solidFill>
                <a:latin typeface="Rix고딕 EB" panose="02020603020101020101" pitchFamily="18" charset="-127"/>
                <a:ea typeface="Rix고딕 EB" panose="02020603020101020101" pitchFamily="18" charset="-127"/>
              </a:rPr>
              <a:t>Least Squares loss function</a:t>
            </a:r>
            <a:r>
              <a:rPr lang="en-US" altLang="ko-KR" sz="1600" dirty="0" smtClean="0">
                <a:solidFill>
                  <a:srgbClr val="000066"/>
                </a:solidFill>
                <a:latin typeface="Rix고딕 M" panose="02020603020101020101" pitchFamily="18" charset="-127"/>
                <a:ea typeface="Rix고딕 M" panose="02020603020101020101" pitchFamily="18" charset="-127"/>
              </a:rPr>
              <a:t> 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t="38300" b="28510"/>
          <a:stretch/>
        </p:blipFill>
        <p:spPr>
          <a:xfrm>
            <a:off x="467544" y="1916832"/>
            <a:ext cx="6552728" cy="864096"/>
          </a:xfrm>
          <a:prstGeom prst="rect">
            <a:avLst/>
          </a:prstGeom>
        </p:spPr>
      </p:pic>
      <p:grpSp>
        <p:nvGrpSpPr>
          <p:cNvPr id="4" name="그룹 3"/>
          <p:cNvGrpSpPr/>
          <p:nvPr/>
        </p:nvGrpSpPr>
        <p:grpSpPr>
          <a:xfrm>
            <a:off x="688740" y="2964025"/>
            <a:ext cx="6547556" cy="536983"/>
            <a:chOff x="539552" y="2898334"/>
            <a:chExt cx="6547556" cy="536983"/>
          </a:xfrm>
        </p:grpSpPr>
        <p:pic>
          <p:nvPicPr>
            <p:cNvPr id="16" name="그림 15"/>
            <p:cNvPicPr>
              <a:picLocks noChangeAspect="1"/>
            </p:cNvPicPr>
            <p:nvPr/>
          </p:nvPicPr>
          <p:blipFill rotWithShape="1">
            <a:blip r:embed="rId2"/>
            <a:srcRect l="25274" t="9564" r="1100" b="82138"/>
            <a:stretch/>
          </p:blipFill>
          <p:spPr>
            <a:xfrm>
              <a:off x="670130" y="2898334"/>
              <a:ext cx="4824536" cy="216025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 rotWithShape="1">
            <a:blip r:embed="rId2"/>
            <a:srcRect t="85928" r="78"/>
            <a:stretch/>
          </p:blipFill>
          <p:spPr>
            <a:xfrm>
              <a:off x="539552" y="3068960"/>
              <a:ext cx="6547556" cy="366357"/>
            </a:xfrm>
            <a:prstGeom prst="rect">
              <a:avLst/>
            </a:prstGeom>
          </p:spPr>
        </p:pic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456" y="4221088"/>
            <a:ext cx="6423816" cy="931824"/>
          </a:xfrm>
          <a:prstGeom prst="rect">
            <a:avLst/>
          </a:prstGeom>
        </p:spPr>
      </p:pic>
      <p:sp>
        <p:nvSpPr>
          <p:cNvPr id="9" name="아래쪽 화살표 8"/>
          <p:cNvSpPr/>
          <p:nvPr/>
        </p:nvSpPr>
        <p:spPr>
          <a:xfrm>
            <a:off x="3635896" y="3688386"/>
            <a:ext cx="216024" cy="432048"/>
          </a:xfrm>
          <a:prstGeom prst="downArrow">
            <a:avLst/>
          </a:prstGeom>
          <a:solidFill>
            <a:srgbClr val="00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2051720" y="4653136"/>
            <a:ext cx="2448272" cy="564885"/>
          </a:xfrm>
          <a:prstGeom prst="rect">
            <a:avLst/>
          </a:prstGeom>
          <a:noFill/>
          <a:ln>
            <a:solidFill>
              <a:srgbClr val="00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화살표 연결선 14"/>
          <p:cNvCxnSpPr>
            <a:stCxn id="10" idx="2"/>
          </p:cNvCxnSpPr>
          <p:nvPr/>
        </p:nvCxnSpPr>
        <p:spPr>
          <a:xfrm>
            <a:off x="3275856" y="5218021"/>
            <a:ext cx="0" cy="299211"/>
          </a:xfrm>
          <a:prstGeom prst="straightConnector1">
            <a:avLst/>
          </a:prstGeom>
          <a:ln>
            <a:solidFill>
              <a:srgbClr val="0000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971600" y="5589240"/>
            <a:ext cx="5131533" cy="3293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>
                <a:srgbClr val="002060"/>
              </a:buClr>
            </a:pPr>
            <a:r>
              <a:rPr lang="en-US" altLang="ko-KR" sz="1400" dirty="0" smtClean="0">
                <a:latin typeface="Rix고딕 M" panose="02020603020101020101" pitchFamily="18" charset="-127"/>
                <a:ea typeface="Rix고딕 M" panose="02020603020101020101" pitchFamily="18" charset="-127"/>
              </a:rPr>
              <a:t>G</a:t>
            </a:r>
            <a:r>
              <a:rPr lang="ko-KR" altLang="en-US" sz="1400" dirty="0" smtClean="0">
                <a:latin typeface="Rix고딕 M" panose="02020603020101020101" pitchFamily="18" charset="-127"/>
                <a:ea typeface="Rix고딕 M" panose="02020603020101020101" pitchFamily="18" charset="-127"/>
              </a:rPr>
              <a:t>에 대한 문제이므로 위와 같이 확장해도 </a:t>
            </a:r>
            <a:r>
              <a:rPr lang="en-US" altLang="ko-KR" sz="1400" dirty="0" smtClean="0">
                <a:latin typeface="Rix고딕 M" panose="02020603020101020101" pitchFamily="18" charset="-127"/>
                <a:ea typeface="Rix고딕 M" panose="02020603020101020101" pitchFamily="18" charset="-127"/>
              </a:rPr>
              <a:t>solution</a:t>
            </a:r>
            <a:r>
              <a:rPr lang="ko-KR" altLang="en-US" sz="1400" dirty="0" smtClean="0">
                <a:latin typeface="Rix고딕 M" panose="02020603020101020101" pitchFamily="18" charset="-127"/>
                <a:ea typeface="Rix고딕 M" panose="02020603020101020101" pitchFamily="18" charset="-127"/>
              </a:rPr>
              <a:t>에는 문제가 없다</a:t>
            </a:r>
            <a:r>
              <a:rPr lang="en-US" altLang="ko-KR" sz="1400" dirty="0" smtClean="0">
                <a:latin typeface="Rix고딕 M" panose="02020603020101020101" pitchFamily="18" charset="-127"/>
                <a:ea typeface="Rix고딕 M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42358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"/>
          <p:cNvSpPr>
            <a:spLocks noGrp="1"/>
          </p:cNvSpPr>
          <p:nvPr>
            <p:ph type="title"/>
          </p:nvPr>
        </p:nvSpPr>
        <p:spPr>
          <a:xfrm>
            <a:off x="827584" y="274638"/>
            <a:ext cx="7859216" cy="11430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altLang="ko-KR" sz="3200" b="1" dirty="0" smtClean="0">
                <a:solidFill>
                  <a:srgbClr val="08084C"/>
                </a:solidFill>
                <a:latin typeface="Rix고딕 EB" panose="02020603020101020101" pitchFamily="18" charset="-127"/>
                <a:ea typeface="Rix고딕 EB" panose="02020603020101020101" pitchFamily="18" charset="-127"/>
              </a:rPr>
              <a:t>Theorem</a:t>
            </a:r>
            <a:endParaRPr lang="en-US" altLang="ko-KR" sz="3200" b="1" dirty="0">
              <a:solidFill>
                <a:srgbClr val="08084C"/>
              </a:solidFill>
              <a:latin typeface="Rix고딕 EB" panose="02020603020101020101" pitchFamily="18" charset="-127"/>
              <a:ea typeface="Rix고딕 EB" panose="02020603020101020101" pitchFamily="18" charset="-127"/>
            </a:endParaRPr>
          </a:p>
        </p:txBody>
      </p:sp>
      <p:grpSp>
        <p:nvGrpSpPr>
          <p:cNvPr id="21" name="그룹 2"/>
          <p:cNvGrpSpPr/>
          <p:nvPr/>
        </p:nvGrpSpPr>
        <p:grpSpPr>
          <a:xfrm>
            <a:off x="344428" y="260648"/>
            <a:ext cx="637647" cy="769441"/>
            <a:chOff x="332205" y="260648"/>
            <a:chExt cx="637647" cy="769441"/>
          </a:xfrm>
        </p:grpSpPr>
        <p:grpSp>
          <p:nvGrpSpPr>
            <p:cNvPr id="22" name="그룹 8"/>
            <p:cNvGrpSpPr/>
            <p:nvPr/>
          </p:nvGrpSpPr>
          <p:grpSpPr>
            <a:xfrm>
              <a:off x="332205" y="260648"/>
              <a:ext cx="504056" cy="769441"/>
              <a:chOff x="598860" y="1563142"/>
              <a:chExt cx="504056" cy="769441"/>
            </a:xfrm>
          </p:grpSpPr>
          <p:sp>
            <p:nvSpPr>
              <p:cNvPr id="24" name="TextBox 23"/>
              <p:cNvSpPr txBox="1"/>
              <p:nvPr/>
            </p:nvSpPr>
            <p:spPr>
              <a:xfrm>
                <a:off x="598860" y="1563142"/>
                <a:ext cx="504056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sz="4400" b="1" dirty="0">
                    <a:solidFill>
                      <a:srgbClr val="08084C"/>
                    </a:solidFill>
                    <a:latin typeface="Rix고딕 EB" panose="02020603020101020101" pitchFamily="18" charset="-127"/>
                    <a:ea typeface="Rix고딕 EB" panose="02020603020101020101" pitchFamily="18" charset="-127"/>
                    <a:cs typeface="Arial" panose="020B0604020202020204" pitchFamily="34" charset="0"/>
                  </a:rPr>
                  <a:t>2</a:t>
                </a:r>
                <a:endParaRPr lang="ko-KR" altLang="en-US" sz="4400" b="1" dirty="0">
                  <a:solidFill>
                    <a:srgbClr val="08084C"/>
                  </a:solidFill>
                  <a:latin typeface="Rix고딕 EB" panose="02020603020101020101" pitchFamily="18" charset="-127"/>
                  <a:ea typeface="Rix고딕 EB" panose="02020603020101020101" pitchFamily="18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25" name="직각 삼각형 24"/>
              <p:cNvSpPr/>
              <p:nvPr/>
            </p:nvSpPr>
            <p:spPr>
              <a:xfrm rot="16200000">
                <a:off x="638864" y="1868532"/>
                <a:ext cx="464050" cy="464052"/>
              </a:xfrm>
              <a:prstGeom prst="rt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08084C"/>
                  </a:solidFill>
                  <a:latin typeface="+mj-lt"/>
                  <a:ea typeface="나눔바른고딕 Light" panose="020B0603020101020101" pitchFamily="50" charset="-127"/>
                </a:endParaRPr>
              </a:p>
            </p:txBody>
          </p:sp>
          <p:cxnSp>
            <p:nvCxnSpPr>
              <p:cNvPr id="26" name="직선 연결선 25"/>
              <p:cNvCxnSpPr>
                <a:stCxn id="25" idx="4"/>
                <a:endCxn id="25" idx="0"/>
              </p:cNvCxnSpPr>
              <p:nvPr/>
            </p:nvCxnSpPr>
            <p:spPr>
              <a:xfrm flipH="1">
                <a:off x="638863" y="1868533"/>
                <a:ext cx="464052" cy="464050"/>
              </a:xfrm>
              <a:prstGeom prst="line">
                <a:avLst/>
              </a:prstGeom>
              <a:ln w="3175">
                <a:solidFill>
                  <a:srgbClr val="08084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직사각형 22"/>
            <p:cNvSpPr/>
            <p:nvPr/>
          </p:nvSpPr>
          <p:spPr>
            <a:xfrm rot="18900000">
              <a:off x="345963" y="712665"/>
              <a:ext cx="623889" cy="2539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50" dirty="0" smtClean="0">
                  <a:solidFill>
                    <a:srgbClr val="08084C"/>
                  </a:solidFill>
                  <a:latin typeface="Rix고딕 EB" panose="02020603020101020101" pitchFamily="18" charset="-127"/>
                  <a:ea typeface="Rix고딕 EB" panose="02020603020101020101" pitchFamily="18" charset="-127"/>
                </a:rPr>
                <a:t>ISD lab</a:t>
              </a:r>
              <a:endParaRPr lang="ko-KR" altLang="en-US" sz="1050" dirty="0">
                <a:solidFill>
                  <a:srgbClr val="08084C"/>
                </a:solidFill>
                <a:latin typeface="Rix고딕 EB" panose="02020603020101020101" pitchFamily="18" charset="-127"/>
                <a:ea typeface="Rix고딕 EB" panose="02020603020101020101" pitchFamily="18" charset="-127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직사각형 27"/>
              <p:cNvSpPr/>
              <p:nvPr/>
            </p:nvSpPr>
            <p:spPr>
              <a:xfrm>
                <a:off x="323528" y="1428620"/>
                <a:ext cx="2705100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268288" indent="-268288">
                  <a:lnSpc>
                    <a:spcPct val="110000"/>
                  </a:lnSpc>
                  <a:spcBef>
                    <a:spcPts val="0"/>
                  </a:spcBef>
                  <a:spcAft>
                    <a:spcPts val="800"/>
                  </a:spcAft>
                  <a:buClr>
                    <a:srgbClr val="002060"/>
                  </a:buClr>
                  <a:buFont typeface="Wingdings" panose="05000000000000000000" pitchFamily="2" charset="2"/>
                  <a:buChar char="§"/>
                </a:pPr>
                <a:r>
                  <a:rPr lang="en-US" altLang="ko-KR" sz="2000" dirty="0" smtClean="0">
                    <a:solidFill>
                      <a:srgbClr val="000066"/>
                    </a:solidFill>
                    <a:latin typeface="Rix고딕 EB" panose="02020603020101020101" pitchFamily="18" charset="-127"/>
                    <a:ea typeface="Rix고딕 EB" panose="02020603020101020101" pitchFamily="18" charset="-127"/>
                  </a:rPr>
                  <a:t>fixed G, optimal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000" i="1" smtClean="0">
                            <a:solidFill>
                              <a:srgbClr val="000066"/>
                            </a:solidFill>
                            <a:latin typeface="Cambria Math" panose="02040503050406030204" pitchFamily="18" charset="0"/>
                            <a:ea typeface="Rix고딕 EB" panose="02020603020101020101" pitchFamily="18" charset="-127"/>
                          </a:rPr>
                        </m:ctrlPr>
                      </m:sSupPr>
                      <m:e>
                        <m:r>
                          <a:rPr lang="en-US" altLang="ko-KR" sz="2000" b="0" i="1" smtClean="0">
                            <a:solidFill>
                              <a:srgbClr val="000066"/>
                            </a:solidFill>
                            <a:latin typeface="Cambria Math" panose="02040503050406030204" pitchFamily="18" charset="0"/>
                            <a:ea typeface="Rix고딕 EB" panose="02020603020101020101" pitchFamily="18" charset="-127"/>
                          </a:rPr>
                          <m:t>𝐷</m:t>
                        </m:r>
                      </m:e>
                      <m:sup>
                        <m:r>
                          <a:rPr lang="en-US" altLang="ko-KR" sz="2000" b="0" i="1" smtClean="0">
                            <a:solidFill>
                              <a:srgbClr val="000066"/>
                            </a:solidFill>
                            <a:latin typeface="Cambria Math" panose="02040503050406030204" pitchFamily="18" charset="0"/>
                            <a:ea typeface="Rix고딕 EB" panose="02020603020101020101" pitchFamily="18" charset="-127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altLang="ko-KR" sz="1600" dirty="0" smtClean="0">
                    <a:solidFill>
                      <a:srgbClr val="000066"/>
                    </a:solidFill>
                    <a:latin typeface="Rix고딕 M" panose="02020603020101020101" pitchFamily="18" charset="-127"/>
                    <a:ea typeface="Rix고딕 M" panose="02020603020101020101" pitchFamily="18" charset="-127"/>
                  </a:rPr>
                  <a:t> </a:t>
                </a:r>
              </a:p>
            </p:txBody>
          </p:sp>
        </mc:Choice>
        <mc:Fallback xmlns="">
          <p:sp>
            <p:nvSpPr>
              <p:cNvPr id="28" name="직사각형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1428620"/>
                <a:ext cx="2705100" cy="430887"/>
              </a:xfrm>
              <a:prstGeom prst="rect">
                <a:avLst/>
              </a:prstGeom>
              <a:blipFill>
                <a:blip r:embed="rId2"/>
                <a:stretch>
                  <a:fillRect l="-2027" t="-2817" b="-2112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131" y="1798482"/>
            <a:ext cx="2965765" cy="69671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552" y="3140968"/>
            <a:ext cx="5509631" cy="28803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직사각형 26"/>
              <p:cNvSpPr/>
              <p:nvPr/>
            </p:nvSpPr>
            <p:spPr>
              <a:xfrm>
                <a:off x="323528" y="2707913"/>
                <a:ext cx="2705100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268288" indent="-268288">
                  <a:lnSpc>
                    <a:spcPct val="110000"/>
                  </a:lnSpc>
                  <a:spcBef>
                    <a:spcPts val="0"/>
                  </a:spcBef>
                  <a:spcAft>
                    <a:spcPts val="800"/>
                  </a:spcAft>
                  <a:buClr>
                    <a:srgbClr val="002060"/>
                  </a:buClr>
                  <a:buFont typeface="Wingdings" panose="05000000000000000000" pitchFamily="2" charset="2"/>
                  <a:buChar char="§"/>
                </a:pPr>
                <a:r>
                  <a:rPr lang="en-US" altLang="ko-KR" sz="2000" dirty="0" smtClean="0">
                    <a:solidFill>
                      <a:srgbClr val="000066"/>
                    </a:solidFill>
                    <a:latin typeface="Rix고딕 EB" panose="02020603020101020101" pitchFamily="18" charset="-127"/>
                    <a:ea typeface="Rix고딕 EB" panose="02020603020101020101" pitchFamily="18" charset="-127"/>
                  </a:rPr>
                  <a:t>fixed G, optimal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000" i="1" smtClean="0">
                            <a:solidFill>
                              <a:srgbClr val="000066"/>
                            </a:solidFill>
                            <a:latin typeface="Cambria Math" panose="02040503050406030204" pitchFamily="18" charset="0"/>
                            <a:ea typeface="Rix고딕 EB" panose="02020603020101020101" pitchFamily="18" charset="-127"/>
                          </a:rPr>
                        </m:ctrlPr>
                      </m:sSupPr>
                      <m:e>
                        <m:r>
                          <a:rPr lang="en-US" altLang="ko-KR" sz="2000" b="0" i="1" smtClean="0">
                            <a:solidFill>
                              <a:srgbClr val="000066"/>
                            </a:solidFill>
                            <a:latin typeface="Cambria Math" panose="02040503050406030204" pitchFamily="18" charset="0"/>
                            <a:ea typeface="Rix고딕 EB" panose="02020603020101020101" pitchFamily="18" charset="-127"/>
                          </a:rPr>
                          <m:t>𝐷</m:t>
                        </m:r>
                      </m:e>
                      <m:sup>
                        <m:r>
                          <a:rPr lang="en-US" altLang="ko-KR" sz="2000" b="0" i="1" smtClean="0">
                            <a:solidFill>
                              <a:srgbClr val="000066"/>
                            </a:solidFill>
                            <a:latin typeface="Cambria Math" panose="02040503050406030204" pitchFamily="18" charset="0"/>
                            <a:ea typeface="Rix고딕 EB" panose="02020603020101020101" pitchFamily="18" charset="-127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altLang="ko-KR" sz="1600" dirty="0" smtClean="0">
                    <a:solidFill>
                      <a:srgbClr val="000066"/>
                    </a:solidFill>
                    <a:latin typeface="Rix고딕 M" panose="02020603020101020101" pitchFamily="18" charset="-127"/>
                    <a:ea typeface="Rix고딕 M" panose="02020603020101020101" pitchFamily="18" charset="-127"/>
                  </a:rPr>
                  <a:t> </a:t>
                </a:r>
              </a:p>
            </p:txBody>
          </p:sp>
        </mc:Choice>
        <mc:Fallback xmlns="">
          <p:sp>
            <p:nvSpPr>
              <p:cNvPr id="27" name="직사각형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2707913"/>
                <a:ext cx="2705100" cy="430887"/>
              </a:xfrm>
              <a:prstGeom prst="rect">
                <a:avLst/>
              </a:prstGeom>
              <a:blipFill>
                <a:blip r:embed="rId5"/>
                <a:stretch>
                  <a:fillRect l="-2027" t="-2817" b="-2112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85946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482" y="5202973"/>
            <a:ext cx="6853386" cy="818315"/>
          </a:xfrm>
          <a:prstGeom prst="rect">
            <a:avLst/>
          </a:prstGeom>
        </p:spPr>
      </p:pic>
      <p:sp>
        <p:nvSpPr>
          <p:cNvPr id="13" name="제목 1"/>
          <p:cNvSpPr>
            <a:spLocks noGrp="1"/>
          </p:cNvSpPr>
          <p:nvPr>
            <p:ph type="title"/>
          </p:nvPr>
        </p:nvSpPr>
        <p:spPr>
          <a:xfrm>
            <a:off x="827584" y="274638"/>
            <a:ext cx="7859216" cy="11430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altLang="ko-KR" sz="3200" b="1" dirty="0" smtClean="0">
                <a:solidFill>
                  <a:srgbClr val="08084C"/>
                </a:solidFill>
                <a:latin typeface="Rix고딕 EB" panose="02020603020101020101" pitchFamily="18" charset="-127"/>
                <a:ea typeface="Rix고딕 EB" panose="02020603020101020101" pitchFamily="18" charset="-127"/>
              </a:rPr>
              <a:t>Theorem</a:t>
            </a:r>
            <a:endParaRPr lang="en-US" altLang="ko-KR" sz="3200" b="1" dirty="0">
              <a:solidFill>
                <a:srgbClr val="08084C"/>
              </a:solidFill>
              <a:latin typeface="Rix고딕 EB" panose="02020603020101020101" pitchFamily="18" charset="-127"/>
              <a:ea typeface="Rix고딕 EB" panose="02020603020101020101" pitchFamily="18" charset="-127"/>
            </a:endParaRPr>
          </a:p>
        </p:txBody>
      </p:sp>
      <p:grpSp>
        <p:nvGrpSpPr>
          <p:cNvPr id="21" name="그룹 2"/>
          <p:cNvGrpSpPr/>
          <p:nvPr/>
        </p:nvGrpSpPr>
        <p:grpSpPr>
          <a:xfrm>
            <a:off x="344428" y="260648"/>
            <a:ext cx="637647" cy="769441"/>
            <a:chOff x="332205" y="260648"/>
            <a:chExt cx="637647" cy="769441"/>
          </a:xfrm>
        </p:grpSpPr>
        <p:grpSp>
          <p:nvGrpSpPr>
            <p:cNvPr id="22" name="그룹 8"/>
            <p:cNvGrpSpPr/>
            <p:nvPr/>
          </p:nvGrpSpPr>
          <p:grpSpPr>
            <a:xfrm>
              <a:off x="332205" y="260648"/>
              <a:ext cx="504056" cy="769441"/>
              <a:chOff x="598860" y="1563142"/>
              <a:chExt cx="504056" cy="769441"/>
            </a:xfrm>
          </p:grpSpPr>
          <p:sp>
            <p:nvSpPr>
              <p:cNvPr id="24" name="TextBox 23"/>
              <p:cNvSpPr txBox="1"/>
              <p:nvPr/>
            </p:nvSpPr>
            <p:spPr>
              <a:xfrm>
                <a:off x="598860" y="1563142"/>
                <a:ext cx="504056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sz="4400" b="1" dirty="0">
                    <a:solidFill>
                      <a:srgbClr val="08084C"/>
                    </a:solidFill>
                    <a:latin typeface="Rix고딕 EB" panose="02020603020101020101" pitchFamily="18" charset="-127"/>
                    <a:ea typeface="Rix고딕 EB" panose="02020603020101020101" pitchFamily="18" charset="-127"/>
                    <a:cs typeface="Arial" panose="020B0604020202020204" pitchFamily="34" charset="0"/>
                  </a:rPr>
                  <a:t>2</a:t>
                </a:r>
                <a:endParaRPr lang="ko-KR" altLang="en-US" sz="4400" b="1" dirty="0">
                  <a:solidFill>
                    <a:srgbClr val="08084C"/>
                  </a:solidFill>
                  <a:latin typeface="Rix고딕 EB" panose="02020603020101020101" pitchFamily="18" charset="-127"/>
                  <a:ea typeface="Rix고딕 EB" panose="02020603020101020101" pitchFamily="18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25" name="직각 삼각형 24"/>
              <p:cNvSpPr/>
              <p:nvPr/>
            </p:nvSpPr>
            <p:spPr>
              <a:xfrm rot="16200000">
                <a:off x="638864" y="1868532"/>
                <a:ext cx="464050" cy="464052"/>
              </a:xfrm>
              <a:prstGeom prst="rt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08084C"/>
                  </a:solidFill>
                  <a:latin typeface="+mj-lt"/>
                  <a:ea typeface="나눔바른고딕 Light" panose="020B0603020101020101" pitchFamily="50" charset="-127"/>
                </a:endParaRPr>
              </a:p>
            </p:txBody>
          </p:sp>
          <p:cxnSp>
            <p:nvCxnSpPr>
              <p:cNvPr id="26" name="직선 연결선 25"/>
              <p:cNvCxnSpPr>
                <a:stCxn id="25" idx="4"/>
                <a:endCxn id="25" idx="0"/>
              </p:cNvCxnSpPr>
              <p:nvPr/>
            </p:nvCxnSpPr>
            <p:spPr>
              <a:xfrm flipH="1">
                <a:off x="638863" y="1868533"/>
                <a:ext cx="464052" cy="464050"/>
              </a:xfrm>
              <a:prstGeom prst="line">
                <a:avLst/>
              </a:prstGeom>
              <a:ln w="3175">
                <a:solidFill>
                  <a:srgbClr val="08084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직사각형 22"/>
            <p:cNvSpPr/>
            <p:nvPr/>
          </p:nvSpPr>
          <p:spPr>
            <a:xfrm rot="18900000">
              <a:off x="345963" y="712665"/>
              <a:ext cx="623889" cy="2539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50" dirty="0" smtClean="0">
                  <a:solidFill>
                    <a:srgbClr val="08084C"/>
                  </a:solidFill>
                  <a:latin typeface="Rix고딕 EB" panose="02020603020101020101" pitchFamily="18" charset="-127"/>
                  <a:ea typeface="Rix고딕 EB" panose="02020603020101020101" pitchFamily="18" charset="-127"/>
                </a:rPr>
                <a:t>ISD lab</a:t>
              </a:r>
              <a:endParaRPr lang="ko-KR" altLang="en-US" sz="1050" dirty="0">
                <a:solidFill>
                  <a:srgbClr val="08084C"/>
                </a:solidFill>
                <a:latin typeface="Rix고딕 EB" panose="02020603020101020101" pitchFamily="18" charset="-127"/>
                <a:ea typeface="Rix고딕 EB" panose="02020603020101020101" pitchFamily="18" charset="-127"/>
              </a:endParaRPr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647014" y="3434953"/>
            <a:ext cx="5509162" cy="1245024"/>
            <a:chOff x="719022" y="3284984"/>
            <a:chExt cx="5509162" cy="1245024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27584" y="3697585"/>
              <a:ext cx="5400600" cy="832423"/>
            </a:xfrm>
            <a:prstGeom prst="rect">
              <a:avLst/>
            </a:prstGeom>
          </p:spPr>
        </p:pic>
        <p:sp>
          <p:nvSpPr>
            <p:cNvPr id="27" name="직사각형 26"/>
            <p:cNvSpPr/>
            <p:nvPr/>
          </p:nvSpPr>
          <p:spPr>
            <a:xfrm>
              <a:off x="719022" y="3284984"/>
              <a:ext cx="1653017" cy="35144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  <a:spcAft>
                  <a:spcPts val="800"/>
                </a:spcAft>
                <a:buClr>
                  <a:srgbClr val="002060"/>
                </a:buClr>
              </a:pPr>
              <a:r>
                <a:rPr lang="en-US" altLang="ko-KR" sz="16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ix고딕 EB" panose="02020603020101020101" pitchFamily="18" charset="-127"/>
                  <a:ea typeface="Rix고딕 EB" panose="02020603020101020101" pitchFamily="18" charset="-127"/>
                </a:rPr>
                <a:t>2. a= 0 b=1 c=1</a:t>
              </a: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611560" y="1988840"/>
            <a:ext cx="5559151" cy="1394993"/>
            <a:chOff x="669033" y="1556792"/>
            <a:chExt cx="5559151" cy="1394993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2480" y="1988841"/>
              <a:ext cx="5415704" cy="962944"/>
            </a:xfrm>
            <a:prstGeom prst="rect">
              <a:avLst/>
            </a:prstGeom>
          </p:spPr>
        </p:pic>
        <p:sp>
          <p:nvSpPr>
            <p:cNvPr id="32" name="직사각형 31"/>
            <p:cNvSpPr/>
            <p:nvPr/>
          </p:nvSpPr>
          <p:spPr>
            <a:xfrm>
              <a:off x="669033" y="1556792"/>
              <a:ext cx="1765227" cy="35144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  <a:spcAft>
                  <a:spcPts val="800"/>
                </a:spcAft>
                <a:buClr>
                  <a:srgbClr val="002060"/>
                </a:buClr>
              </a:pPr>
              <a:r>
                <a:rPr lang="en-US" altLang="ko-KR" sz="16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ix고딕 EB" panose="02020603020101020101" pitchFamily="18" charset="-127"/>
                  <a:ea typeface="Rix고딕 EB" panose="02020603020101020101" pitchFamily="18" charset="-127"/>
                </a:rPr>
                <a:t>1. a= -1 b=1 c=0</a:t>
              </a:r>
            </a:p>
          </p:txBody>
        </p:sp>
      </p:grpSp>
      <p:sp>
        <p:nvSpPr>
          <p:cNvPr id="33" name="직사각형 32"/>
          <p:cNvSpPr/>
          <p:nvPr/>
        </p:nvSpPr>
        <p:spPr>
          <a:xfrm>
            <a:off x="670131" y="5117882"/>
            <a:ext cx="7479650" cy="903406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323528" y="1428620"/>
            <a:ext cx="5592044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68288" indent="-268288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>
                <a:srgbClr val="002060"/>
              </a:buClr>
              <a:buFont typeface="Wingdings" panose="05000000000000000000" pitchFamily="2" charset="2"/>
              <a:buChar char="§"/>
            </a:pPr>
            <a:r>
              <a:rPr lang="en-US" altLang="ko-KR" sz="2000" dirty="0" smtClean="0">
                <a:solidFill>
                  <a:srgbClr val="000066"/>
                </a:solidFill>
                <a:latin typeface="Rix고딕 EB" panose="02020603020101020101" pitchFamily="18" charset="-127"/>
                <a:ea typeface="Rix고딕 EB" panose="02020603020101020101" pitchFamily="18" charset="-127"/>
              </a:rPr>
              <a:t>Least Squares loss function ( b-c=1, b-a=2)</a:t>
            </a:r>
            <a:r>
              <a:rPr lang="en-US" altLang="ko-KR" sz="1600" dirty="0" smtClean="0">
                <a:solidFill>
                  <a:srgbClr val="000066"/>
                </a:solidFill>
                <a:latin typeface="Rix고딕 M" panose="02020603020101020101" pitchFamily="18" charset="-127"/>
                <a:ea typeface="Rix고딕 M" panose="02020603020101020101" pitchFamily="18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0320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"/>
          <p:cNvSpPr>
            <a:spLocks noGrp="1"/>
          </p:cNvSpPr>
          <p:nvPr>
            <p:ph type="title"/>
          </p:nvPr>
        </p:nvSpPr>
        <p:spPr>
          <a:xfrm>
            <a:off x="827584" y="274638"/>
            <a:ext cx="7859216" cy="11430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altLang="ko-KR" sz="3200" b="1" dirty="0" smtClean="0">
                <a:solidFill>
                  <a:srgbClr val="08084C"/>
                </a:solidFill>
                <a:latin typeface="Rix고딕 EB" panose="02020603020101020101" pitchFamily="18" charset="-127"/>
                <a:ea typeface="Rix고딕 EB" panose="02020603020101020101" pitchFamily="18" charset="-127"/>
              </a:rPr>
              <a:t>Experiment</a:t>
            </a:r>
            <a:endParaRPr lang="en-US" altLang="ko-KR" sz="3200" b="1" dirty="0">
              <a:solidFill>
                <a:srgbClr val="08084C"/>
              </a:solidFill>
              <a:latin typeface="Rix고딕 EB" panose="02020603020101020101" pitchFamily="18" charset="-127"/>
              <a:ea typeface="Rix고딕 EB" panose="02020603020101020101" pitchFamily="18" charset="-127"/>
            </a:endParaRPr>
          </a:p>
        </p:txBody>
      </p:sp>
      <p:grpSp>
        <p:nvGrpSpPr>
          <p:cNvPr id="21" name="그룹 2"/>
          <p:cNvGrpSpPr/>
          <p:nvPr/>
        </p:nvGrpSpPr>
        <p:grpSpPr>
          <a:xfrm>
            <a:off x="344428" y="260648"/>
            <a:ext cx="637647" cy="769441"/>
            <a:chOff x="332205" y="260648"/>
            <a:chExt cx="637647" cy="769441"/>
          </a:xfrm>
        </p:grpSpPr>
        <p:grpSp>
          <p:nvGrpSpPr>
            <p:cNvPr id="22" name="그룹 8"/>
            <p:cNvGrpSpPr/>
            <p:nvPr/>
          </p:nvGrpSpPr>
          <p:grpSpPr>
            <a:xfrm>
              <a:off x="332205" y="260648"/>
              <a:ext cx="504056" cy="769441"/>
              <a:chOff x="598860" y="1563142"/>
              <a:chExt cx="504056" cy="769441"/>
            </a:xfrm>
          </p:grpSpPr>
          <p:sp>
            <p:nvSpPr>
              <p:cNvPr id="24" name="TextBox 23"/>
              <p:cNvSpPr txBox="1"/>
              <p:nvPr/>
            </p:nvSpPr>
            <p:spPr>
              <a:xfrm>
                <a:off x="598860" y="1563142"/>
                <a:ext cx="504056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sz="4400" b="1" dirty="0">
                    <a:solidFill>
                      <a:srgbClr val="08084C"/>
                    </a:solidFill>
                    <a:latin typeface="Rix고딕 EB" panose="02020603020101020101" pitchFamily="18" charset="-127"/>
                    <a:ea typeface="Rix고딕 EB" panose="02020603020101020101" pitchFamily="18" charset="-127"/>
                    <a:cs typeface="Arial" panose="020B0604020202020204" pitchFamily="34" charset="0"/>
                  </a:rPr>
                  <a:t>3</a:t>
                </a:r>
                <a:endParaRPr lang="ko-KR" altLang="en-US" sz="4400" b="1" dirty="0">
                  <a:solidFill>
                    <a:srgbClr val="08084C"/>
                  </a:solidFill>
                  <a:latin typeface="Rix고딕 EB" panose="02020603020101020101" pitchFamily="18" charset="-127"/>
                  <a:ea typeface="Rix고딕 EB" panose="02020603020101020101" pitchFamily="18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25" name="직각 삼각형 24"/>
              <p:cNvSpPr/>
              <p:nvPr/>
            </p:nvSpPr>
            <p:spPr>
              <a:xfrm rot="16200000">
                <a:off x="638864" y="1868532"/>
                <a:ext cx="464050" cy="464052"/>
              </a:xfrm>
              <a:prstGeom prst="rt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08084C"/>
                  </a:solidFill>
                  <a:latin typeface="+mj-lt"/>
                  <a:ea typeface="나눔바른고딕 Light" panose="020B0603020101020101" pitchFamily="50" charset="-127"/>
                </a:endParaRPr>
              </a:p>
            </p:txBody>
          </p:sp>
          <p:cxnSp>
            <p:nvCxnSpPr>
              <p:cNvPr id="26" name="직선 연결선 25"/>
              <p:cNvCxnSpPr>
                <a:stCxn id="25" idx="4"/>
                <a:endCxn id="25" idx="0"/>
              </p:cNvCxnSpPr>
              <p:nvPr/>
            </p:nvCxnSpPr>
            <p:spPr>
              <a:xfrm flipH="1">
                <a:off x="638863" y="1868533"/>
                <a:ext cx="464052" cy="464050"/>
              </a:xfrm>
              <a:prstGeom prst="line">
                <a:avLst/>
              </a:prstGeom>
              <a:ln w="3175">
                <a:solidFill>
                  <a:srgbClr val="08084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직사각형 22"/>
            <p:cNvSpPr/>
            <p:nvPr/>
          </p:nvSpPr>
          <p:spPr>
            <a:xfrm rot="18900000">
              <a:off x="345963" y="712665"/>
              <a:ext cx="623889" cy="2539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50" dirty="0" smtClean="0">
                  <a:solidFill>
                    <a:srgbClr val="08084C"/>
                  </a:solidFill>
                  <a:latin typeface="Rix고딕 EB" panose="02020603020101020101" pitchFamily="18" charset="-127"/>
                  <a:ea typeface="Rix고딕 EB" panose="02020603020101020101" pitchFamily="18" charset="-127"/>
                </a:rPr>
                <a:t>ISD lab</a:t>
              </a:r>
              <a:endParaRPr lang="ko-KR" altLang="en-US" sz="1050" dirty="0">
                <a:solidFill>
                  <a:srgbClr val="08084C"/>
                </a:solidFill>
                <a:latin typeface="Rix고딕 EB" panose="02020603020101020101" pitchFamily="18" charset="-127"/>
                <a:ea typeface="Rix고딕 EB" panose="02020603020101020101" pitchFamily="18" charset="-127"/>
              </a:endParaRP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109753" y="1340768"/>
            <a:ext cx="8926743" cy="3888432"/>
            <a:chOff x="37745" y="1340768"/>
            <a:chExt cx="8926743" cy="3888432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2"/>
            <a:srcRect l="6928" t="5422" r="2306" b="-500"/>
            <a:stretch/>
          </p:blipFill>
          <p:spPr>
            <a:xfrm>
              <a:off x="37745" y="1340768"/>
              <a:ext cx="4678271" cy="3888432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76624" y="1340768"/>
              <a:ext cx="4287864" cy="3816424"/>
            </a:xfrm>
            <a:prstGeom prst="rect">
              <a:avLst/>
            </a:prstGeom>
          </p:spPr>
        </p:pic>
      </p:grpSp>
      <p:sp>
        <p:nvSpPr>
          <p:cNvPr id="17" name="직사각형 16"/>
          <p:cNvSpPr/>
          <p:nvPr/>
        </p:nvSpPr>
        <p:spPr>
          <a:xfrm>
            <a:off x="395278" y="5291562"/>
            <a:ext cx="7058086" cy="73661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>
                <a:srgbClr val="002060"/>
              </a:buClr>
              <a:buFontTx/>
              <a:buChar char="-"/>
            </a:pPr>
            <a:r>
              <a:rPr lang="en-US" altLang="ko-KR" sz="1600" dirty="0" smtClean="0">
                <a:latin typeface="Rix고딕 M" panose="02020603020101020101" pitchFamily="18" charset="-127"/>
                <a:ea typeface="Rix고딕 M" panose="02020603020101020101" pitchFamily="18" charset="-127"/>
              </a:rPr>
              <a:t>DCGAN</a:t>
            </a:r>
            <a:r>
              <a:rPr lang="ko-KR" altLang="en-US" sz="1600" dirty="0" smtClean="0">
                <a:latin typeface="Rix고딕 M" panose="02020603020101020101" pitchFamily="18" charset="-127"/>
                <a:ea typeface="Rix고딕 M" panose="02020603020101020101" pitchFamily="18" charset="-127"/>
              </a:rPr>
              <a:t>과 네트워크 구조는 비슷하게 가져가되 </a:t>
            </a:r>
            <a:r>
              <a:rPr lang="en-US" altLang="ko-KR" sz="1600" dirty="0" smtClean="0">
                <a:latin typeface="Rix고딕 M" panose="02020603020101020101" pitchFamily="18" charset="-127"/>
                <a:ea typeface="Rix고딕 M" panose="02020603020101020101" pitchFamily="18" charset="-127"/>
              </a:rPr>
              <a:t>loss function</a:t>
            </a:r>
            <a:r>
              <a:rPr lang="ko-KR" altLang="en-US" sz="1600" dirty="0" smtClean="0">
                <a:latin typeface="Rix고딕 M" panose="02020603020101020101" pitchFamily="18" charset="-127"/>
                <a:ea typeface="Rix고딕 M" panose="02020603020101020101" pitchFamily="18" charset="-127"/>
              </a:rPr>
              <a:t>에 차이를 두었다</a:t>
            </a:r>
            <a:r>
              <a:rPr lang="en-US" altLang="ko-KR" sz="1600" dirty="0" smtClean="0">
                <a:latin typeface="Rix고딕 M" panose="02020603020101020101" pitchFamily="18" charset="-127"/>
                <a:ea typeface="Rix고딕 M" panose="02020603020101020101" pitchFamily="18" charset="-127"/>
              </a:rPr>
              <a:t>. </a:t>
            </a:r>
          </a:p>
          <a:p>
            <a:pPr marL="285750" indent="-285750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>
                <a:srgbClr val="002060"/>
              </a:buClr>
              <a:buFontTx/>
              <a:buChar char="-"/>
            </a:pPr>
            <a:r>
              <a:rPr lang="en-US" altLang="ko-KR" sz="1600" dirty="0" smtClean="0">
                <a:latin typeface="Rix고딕 M" panose="02020603020101020101" pitchFamily="18" charset="-127"/>
                <a:ea typeface="Rix고딕 M" panose="02020603020101020101" pitchFamily="18" charset="-127"/>
              </a:rPr>
              <a:t>DCGAN</a:t>
            </a:r>
            <a:r>
              <a:rPr lang="ko-KR" altLang="en-US" sz="1600" dirty="0" smtClean="0">
                <a:latin typeface="Rix고딕 M" panose="02020603020101020101" pitchFamily="18" charset="-127"/>
                <a:ea typeface="Rix고딕 M" panose="02020603020101020101" pitchFamily="18" charset="-127"/>
              </a:rPr>
              <a:t>보다 매우 선명하게 나온다</a:t>
            </a:r>
            <a:r>
              <a:rPr lang="en-US" altLang="ko-KR" sz="1600" dirty="0" smtClean="0">
                <a:latin typeface="Rix고딕 M" panose="02020603020101020101" pitchFamily="18" charset="-127"/>
                <a:ea typeface="Rix고딕 M" panose="02020603020101020101" pitchFamily="18" charset="-127"/>
              </a:rPr>
              <a:t>.</a:t>
            </a:r>
            <a:r>
              <a:rPr lang="ko-KR" altLang="en-US" sz="1600" dirty="0" smtClean="0">
                <a:latin typeface="Rix고딕 M" panose="02020603020101020101" pitchFamily="18" charset="-127"/>
                <a:ea typeface="Rix고딕 M" panose="02020603020101020101" pitchFamily="18" charset="-127"/>
              </a:rPr>
              <a:t> </a:t>
            </a:r>
            <a:endParaRPr lang="en-US" altLang="ko-KR" sz="1600" dirty="0" smtClean="0">
              <a:solidFill>
                <a:srgbClr val="000066"/>
              </a:solidFill>
              <a:latin typeface="Rix고딕 M" panose="02020603020101020101" pitchFamily="18" charset="-127"/>
              <a:ea typeface="Rix고딕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28646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"/>
          <p:cNvSpPr>
            <a:spLocks noGrp="1"/>
          </p:cNvSpPr>
          <p:nvPr>
            <p:ph type="title"/>
          </p:nvPr>
        </p:nvSpPr>
        <p:spPr>
          <a:xfrm>
            <a:off x="827584" y="274638"/>
            <a:ext cx="7859216" cy="11430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altLang="ko-KR" sz="3200" b="1" dirty="0" smtClean="0">
                <a:solidFill>
                  <a:srgbClr val="08084C"/>
                </a:solidFill>
                <a:latin typeface="Rix고딕 EB" panose="02020603020101020101" pitchFamily="18" charset="-127"/>
                <a:ea typeface="Rix고딕 EB" panose="02020603020101020101" pitchFamily="18" charset="-127"/>
              </a:rPr>
              <a:t>Experiment</a:t>
            </a:r>
            <a:endParaRPr lang="en-US" altLang="ko-KR" sz="3200" b="1" dirty="0">
              <a:solidFill>
                <a:srgbClr val="08084C"/>
              </a:solidFill>
              <a:latin typeface="Rix고딕 EB" panose="02020603020101020101" pitchFamily="18" charset="-127"/>
              <a:ea typeface="Rix고딕 EB" panose="02020603020101020101" pitchFamily="18" charset="-127"/>
            </a:endParaRPr>
          </a:p>
        </p:txBody>
      </p:sp>
      <p:grpSp>
        <p:nvGrpSpPr>
          <p:cNvPr id="21" name="그룹 2"/>
          <p:cNvGrpSpPr/>
          <p:nvPr/>
        </p:nvGrpSpPr>
        <p:grpSpPr>
          <a:xfrm>
            <a:off x="344428" y="260648"/>
            <a:ext cx="637647" cy="769441"/>
            <a:chOff x="332205" y="260648"/>
            <a:chExt cx="637647" cy="769441"/>
          </a:xfrm>
        </p:grpSpPr>
        <p:grpSp>
          <p:nvGrpSpPr>
            <p:cNvPr id="22" name="그룹 8"/>
            <p:cNvGrpSpPr/>
            <p:nvPr/>
          </p:nvGrpSpPr>
          <p:grpSpPr>
            <a:xfrm>
              <a:off x="332205" y="260648"/>
              <a:ext cx="504056" cy="769441"/>
              <a:chOff x="598860" y="1563142"/>
              <a:chExt cx="504056" cy="769441"/>
            </a:xfrm>
          </p:grpSpPr>
          <p:sp>
            <p:nvSpPr>
              <p:cNvPr id="24" name="TextBox 23"/>
              <p:cNvSpPr txBox="1"/>
              <p:nvPr/>
            </p:nvSpPr>
            <p:spPr>
              <a:xfrm>
                <a:off x="598860" y="1563142"/>
                <a:ext cx="504056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sz="4400" b="1" dirty="0">
                    <a:solidFill>
                      <a:srgbClr val="08084C"/>
                    </a:solidFill>
                    <a:latin typeface="Rix고딕 EB" panose="02020603020101020101" pitchFamily="18" charset="-127"/>
                    <a:ea typeface="Rix고딕 EB" panose="02020603020101020101" pitchFamily="18" charset="-127"/>
                    <a:cs typeface="Arial" panose="020B0604020202020204" pitchFamily="34" charset="0"/>
                  </a:rPr>
                  <a:t>3</a:t>
                </a:r>
                <a:endParaRPr lang="ko-KR" altLang="en-US" sz="4400" b="1" dirty="0">
                  <a:solidFill>
                    <a:srgbClr val="08084C"/>
                  </a:solidFill>
                  <a:latin typeface="Rix고딕 EB" panose="02020603020101020101" pitchFamily="18" charset="-127"/>
                  <a:ea typeface="Rix고딕 EB" panose="02020603020101020101" pitchFamily="18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25" name="직각 삼각형 24"/>
              <p:cNvSpPr/>
              <p:nvPr/>
            </p:nvSpPr>
            <p:spPr>
              <a:xfrm rot="16200000">
                <a:off x="638864" y="1868532"/>
                <a:ext cx="464050" cy="464052"/>
              </a:xfrm>
              <a:prstGeom prst="rt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08084C"/>
                  </a:solidFill>
                  <a:latin typeface="+mj-lt"/>
                  <a:ea typeface="나눔바른고딕 Light" panose="020B0603020101020101" pitchFamily="50" charset="-127"/>
                </a:endParaRPr>
              </a:p>
            </p:txBody>
          </p:sp>
          <p:cxnSp>
            <p:nvCxnSpPr>
              <p:cNvPr id="26" name="직선 연결선 25"/>
              <p:cNvCxnSpPr>
                <a:stCxn id="25" idx="4"/>
                <a:endCxn id="25" idx="0"/>
              </p:cNvCxnSpPr>
              <p:nvPr/>
            </p:nvCxnSpPr>
            <p:spPr>
              <a:xfrm flipH="1">
                <a:off x="638863" y="1868533"/>
                <a:ext cx="464052" cy="464050"/>
              </a:xfrm>
              <a:prstGeom prst="line">
                <a:avLst/>
              </a:prstGeom>
              <a:ln w="3175">
                <a:solidFill>
                  <a:srgbClr val="08084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직사각형 22"/>
            <p:cNvSpPr/>
            <p:nvPr/>
          </p:nvSpPr>
          <p:spPr>
            <a:xfrm rot="18900000">
              <a:off x="345963" y="712665"/>
              <a:ext cx="623889" cy="2539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50" dirty="0" smtClean="0">
                  <a:solidFill>
                    <a:srgbClr val="08084C"/>
                  </a:solidFill>
                  <a:latin typeface="Rix고딕 EB" panose="02020603020101020101" pitchFamily="18" charset="-127"/>
                  <a:ea typeface="Rix고딕 EB" panose="02020603020101020101" pitchFamily="18" charset="-127"/>
                </a:rPr>
                <a:t>ISD lab</a:t>
              </a:r>
              <a:endParaRPr lang="ko-KR" altLang="en-US" sz="1050" dirty="0">
                <a:solidFill>
                  <a:srgbClr val="08084C"/>
                </a:solidFill>
                <a:latin typeface="Rix고딕 EB" panose="02020603020101020101" pitchFamily="18" charset="-127"/>
                <a:ea typeface="Rix고딕 EB" panose="02020603020101020101" pitchFamily="18" charset="-127"/>
              </a:endParaRPr>
            </a:p>
          </p:txBody>
        </p:sp>
      </p:grpSp>
      <p:sp>
        <p:nvSpPr>
          <p:cNvPr id="17" name="직사각형 16"/>
          <p:cNvSpPr/>
          <p:nvPr/>
        </p:nvSpPr>
        <p:spPr>
          <a:xfrm>
            <a:off x="539225" y="5730120"/>
            <a:ext cx="7921207" cy="3631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>
                <a:srgbClr val="002060"/>
              </a:buClr>
            </a:pPr>
            <a:r>
              <a:rPr lang="en-US" altLang="ko-KR" sz="1600" dirty="0" smtClean="0">
                <a:latin typeface="Rix고딕 M" panose="02020603020101020101" pitchFamily="18" charset="-127"/>
                <a:ea typeface="Rix고딕 M" panose="02020603020101020101" pitchFamily="18" charset="-127"/>
              </a:rPr>
              <a:t>- LSGAN</a:t>
            </a:r>
            <a:r>
              <a:rPr lang="ko-KR" altLang="en-US" sz="1600" dirty="0" smtClean="0">
                <a:latin typeface="Rix고딕 M" panose="02020603020101020101" pitchFamily="18" charset="-127"/>
                <a:ea typeface="Rix고딕 M" panose="02020603020101020101" pitchFamily="18" charset="-127"/>
              </a:rPr>
              <a:t>은 </a:t>
            </a:r>
            <a:r>
              <a:rPr lang="en-US" altLang="ko-KR" sz="1600" dirty="0" smtClean="0">
                <a:latin typeface="Rix고딕 M" panose="02020603020101020101" pitchFamily="18" charset="-127"/>
                <a:ea typeface="Rix고딕 M" panose="02020603020101020101" pitchFamily="18" charset="-127"/>
              </a:rPr>
              <a:t>Batch normalization</a:t>
            </a:r>
            <a:r>
              <a:rPr lang="ko-KR" altLang="en-US" sz="1600" dirty="0" smtClean="0">
                <a:latin typeface="Rix고딕 M" panose="02020603020101020101" pitchFamily="18" charset="-127"/>
                <a:ea typeface="Rix고딕 M" panose="02020603020101020101" pitchFamily="18" charset="-127"/>
              </a:rPr>
              <a:t>이 둘다 없는 경우를 제외하고는 </a:t>
            </a:r>
            <a:r>
              <a:rPr lang="en-US" altLang="ko-KR" sz="1600" dirty="0" smtClean="0">
                <a:latin typeface="Rix고딕 M" panose="02020603020101020101" pitchFamily="18" charset="-127"/>
                <a:ea typeface="Rix고딕 M" panose="02020603020101020101" pitchFamily="18" charset="-127"/>
              </a:rPr>
              <a:t>mode collapse</a:t>
            </a:r>
            <a:r>
              <a:rPr lang="ko-KR" altLang="en-US" sz="1600" dirty="0" smtClean="0">
                <a:latin typeface="Rix고딕 M" panose="02020603020101020101" pitchFamily="18" charset="-127"/>
                <a:ea typeface="Rix고딕 M" panose="02020603020101020101" pitchFamily="18" charset="-127"/>
              </a:rPr>
              <a:t>없이 수렴</a:t>
            </a:r>
            <a:endParaRPr lang="en-US" altLang="ko-KR" sz="1600" dirty="0" smtClean="0">
              <a:solidFill>
                <a:srgbClr val="000066"/>
              </a:solidFill>
              <a:latin typeface="Rix고딕 M" panose="02020603020101020101" pitchFamily="18" charset="-127"/>
              <a:ea typeface="Rix고딕 M" panose="020206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56" y="1340768"/>
            <a:ext cx="5837539" cy="4320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328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3995091"/>
            <a:ext cx="5181789" cy="2113328"/>
          </a:xfrm>
          <a:prstGeom prst="rect">
            <a:avLst/>
          </a:prstGeom>
        </p:spPr>
      </p:pic>
      <p:sp>
        <p:nvSpPr>
          <p:cNvPr id="13" name="제목 1"/>
          <p:cNvSpPr>
            <a:spLocks noGrp="1"/>
          </p:cNvSpPr>
          <p:nvPr>
            <p:ph type="title"/>
          </p:nvPr>
        </p:nvSpPr>
        <p:spPr>
          <a:xfrm>
            <a:off x="827584" y="274638"/>
            <a:ext cx="7859216" cy="11430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altLang="ko-KR" sz="3200" b="1" dirty="0" smtClean="0">
                <a:solidFill>
                  <a:srgbClr val="08084C"/>
                </a:solidFill>
                <a:latin typeface="Rix고딕 EB" panose="02020603020101020101" pitchFamily="18" charset="-127"/>
                <a:ea typeface="Rix고딕 EB" panose="02020603020101020101" pitchFamily="18" charset="-127"/>
              </a:rPr>
              <a:t>Model Architecture</a:t>
            </a:r>
            <a:endParaRPr lang="en-US" altLang="ko-KR" sz="3200" b="1" dirty="0">
              <a:solidFill>
                <a:srgbClr val="08084C"/>
              </a:solidFill>
              <a:latin typeface="Rix고딕 EB" panose="02020603020101020101" pitchFamily="18" charset="-127"/>
              <a:ea typeface="Rix고딕 EB" panose="02020603020101020101" pitchFamily="18" charset="-127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441862" y="1340768"/>
            <a:ext cx="91755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68288" indent="-268288">
              <a:spcBef>
                <a:spcPts val="0"/>
              </a:spcBef>
              <a:spcAft>
                <a:spcPts val="800"/>
              </a:spcAft>
              <a:buClr>
                <a:srgbClr val="002060"/>
              </a:buClr>
              <a:buFont typeface="Wingdings" panose="05000000000000000000" pitchFamily="2" charset="2"/>
              <a:buChar char="§"/>
            </a:pPr>
            <a:r>
              <a:rPr lang="ko-KR" altLang="en-US" sz="2000" dirty="0" smtClean="0">
                <a:solidFill>
                  <a:srgbClr val="000066"/>
                </a:solidFill>
                <a:latin typeface="Rix고딕 EB" panose="02020603020101020101" pitchFamily="18" charset="-127"/>
                <a:ea typeface="Rix고딕 EB" panose="02020603020101020101" pitchFamily="18" charset="-127"/>
              </a:rPr>
              <a:t>개념</a:t>
            </a:r>
            <a:endParaRPr lang="en-US" altLang="ko-KR" sz="2000" dirty="0">
              <a:solidFill>
                <a:srgbClr val="000066"/>
              </a:solidFill>
              <a:latin typeface="Rix고딕 EB" panose="02020603020101020101" pitchFamily="18" charset="-127"/>
              <a:ea typeface="Rix고딕 EB" panose="02020603020101020101" pitchFamily="18" charset="-127"/>
            </a:endParaRPr>
          </a:p>
        </p:txBody>
      </p:sp>
      <p:sp>
        <p:nvSpPr>
          <p:cNvPr id="15" name="내용 개체 틀 2"/>
          <p:cNvSpPr txBox="1">
            <a:spLocks/>
          </p:cNvSpPr>
          <p:nvPr/>
        </p:nvSpPr>
        <p:spPr>
          <a:xfrm>
            <a:off x="618168" y="2682965"/>
            <a:ext cx="7776864" cy="3600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800"/>
              </a:spcAft>
              <a:buClr>
                <a:srgbClr val="002060"/>
              </a:buClr>
              <a:buFontTx/>
              <a:buChar char="-"/>
            </a:pPr>
            <a:r>
              <a:rPr lang="ko-KR" altLang="en-US" sz="1600" dirty="0" smtClean="0">
                <a:latin typeface="Rix고딕 M" panose="02020603020101020101" pitchFamily="18" charset="-127"/>
                <a:ea typeface="Rix고딕 M" panose="02020603020101020101" pitchFamily="18" charset="-127"/>
              </a:rPr>
              <a:t>불안정한 학습을 </a:t>
            </a:r>
            <a:r>
              <a:rPr lang="en-US" altLang="ko-KR" sz="1600" dirty="0" smtClean="0">
                <a:latin typeface="Rix고딕 M" panose="02020603020101020101" pitchFamily="18" charset="-127"/>
                <a:ea typeface="Rix고딕 M" panose="02020603020101020101" pitchFamily="18" charset="-127"/>
              </a:rPr>
              <a:t>Convolutional neural network</a:t>
            </a:r>
            <a:r>
              <a:rPr lang="ko-KR" altLang="en-US" sz="1600" dirty="0" smtClean="0">
                <a:latin typeface="Rix고딕 M" panose="02020603020101020101" pitchFamily="18" charset="-127"/>
                <a:ea typeface="Rix고딕 M" panose="02020603020101020101" pitchFamily="18" charset="-127"/>
              </a:rPr>
              <a:t>구조로 해결</a:t>
            </a:r>
            <a:endParaRPr lang="en-US" altLang="ko-KR" sz="1600" dirty="0" smtClean="0">
              <a:latin typeface="Rix고딕 M" panose="02020603020101020101" pitchFamily="18" charset="-127"/>
              <a:ea typeface="Rix고딕 M" panose="02020603020101020101" pitchFamily="18" charset="-127"/>
            </a:endParaRPr>
          </a:p>
          <a:p>
            <a:pPr>
              <a:spcBef>
                <a:spcPts val="0"/>
              </a:spcBef>
              <a:spcAft>
                <a:spcPts val="800"/>
              </a:spcAft>
              <a:buClr>
                <a:srgbClr val="002060"/>
              </a:buClr>
              <a:buFontTx/>
              <a:buChar char="-"/>
            </a:pPr>
            <a:r>
              <a:rPr lang="ko-KR" altLang="en-US" sz="1600" dirty="0" smtClean="0">
                <a:latin typeface="Rix고딕 M" panose="02020603020101020101" pitchFamily="18" charset="-127"/>
                <a:ea typeface="Rix고딕 M" panose="02020603020101020101" pitchFamily="18" charset="-127"/>
              </a:rPr>
              <a:t>특정</a:t>
            </a:r>
            <a:r>
              <a:rPr lang="en-US" altLang="ko-KR" sz="1600" dirty="0" smtClean="0">
                <a:latin typeface="Rix고딕 M" panose="02020603020101020101" pitchFamily="18" charset="-127"/>
                <a:ea typeface="Rix고딕 M" panose="02020603020101020101" pitchFamily="18" charset="-127"/>
              </a:rPr>
              <a:t> Filter</a:t>
            </a:r>
            <a:r>
              <a:rPr lang="ko-KR" altLang="en-US" sz="1600" dirty="0" smtClean="0">
                <a:latin typeface="Rix고딕 M" panose="02020603020101020101" pitchFamily="18" charset="-127"/>
                <a:ea typeface="Rix고딕 M" panose="02020603020101020101" pitchFamily="18" charset="-127"/>
              </a:rPr>
              <a:t>들이 이미지의 특정 부분을 학습</a:t>
            </a:r>
            <a:endParaRPr lang="en-US" altLang="ko-KR" sz="1600" dirty="0" smtClean="0">
              <a:latin typeface="Rix고딕 M" panose="02020603020101020101" pitchFamily="18" charset="-127"/>
              <a:ea typeface="Rix고딕 M" panose="02020603020101020101" pitchFamily="18" charset="-127"/>
            </a:endParaRPr>
          </a:p>
          <a:p>
            <a:pPr>
              <a:spcBef>
                <a:spcPts val="0"/>
              </a:spcBef>
              <a:spcAft>
                <a:spcPts val="800"/>
              </a:spcAft>
              <a:buClr>
                <a:srgbClr val="002060"/>
              </a:buClr>
              <a:buFontTx/>
              <a:buChar char="-"/>
            </a:pPr>
            <a:r>
              <a:rPr lang="en-US" altLang="ko-KR" sz="1600" dirty="0" smtClean="0">
                <a:latin typeface="Rix고딕 M" panose="02020603020101020101" pitchFamily="18" charset="-127"/>
                <a:ea typeface="Rix고딕 M" panose="02020603020101020101" pitchFamily="18" charset="-127"/>
              </a:rPr>
              <a:t>Generator</a:t>
            </a:r>
            <a:r>
              <a:rPr lang="ko-KR" altLang="en-US" sz="1600" dirty="0" smtClean="0">
                <a:latin typeface="Rix고딕 M" panose="02020603020101020101" pitchFamily="18" charset="-127"/>
                <a:ea typeface="Rix고딕 M" panose="02020603020101020101" pitchFamily="18" charset="-127"/>
              </a:rPr>
              <a:t>가 </a:t>
            </a:r>
            <a:r>
              <a:rPr lang="en-US" altLang="ko-KR" sz="1600" dirty="0" smtClean="0">
                <a:latin typeface="Rix고딕 M" panose="02020603020101020101" pitchFamily="18" charset="-127"/>
                <a:ea typeface="Rix고딕 M" panose="02020603020101020101" pitchFamily="18" charset="-127"/>
              </a:rPr>
              <a:t>word2vec</a:t>
            </a:r>
            <a:r>
              <a:rPr lang="ko-KR" altLang="en-US" sz="1600" dirty="0" smtClean="0">
                <a:latin typeface="Rix고딕 M" panose="02020603020101020101" pitchFamily="18" charset="-127"/>
                <a:ea typeface="Rix고딕 M" panose="02020603020101020101" pitchFamily="18" charset="-127"/>
              </a:rPr>
              <a:t>처럼 </a:t>
            </a:r>
            <a:r>
              <a:rPr lang="ko-KR" altLang="en-US" sz="1600" dirty="0" err="1" smtClean="0">
                <a:latin typeface="Rix고딕 M" panose="02020603020101020101" pitchFamily="18" charset="-127"/>
                <a:ea typeface="Rix고딕 M" panose="02020603020101020101" pitchFamily="18" charset="-127"/>
              </a:rPr>
              <a:t>벡터산술이</a:t>
            </a:r>
            <a:r>
              <a:rPr lang="ko-KR" altLang="en-US" sz="1600" dirty="0" smtClean="0">
                <a:latin typeface="Rix고딕 M" panose="02020603020101020101" pitchFamily="18" charset="-127"/>
                <a:ea typeface="Rix고딕 M" panose="02020603020101020101" pitchFamily="18" charset="-127"/>
              </a:rPr>
              <a:t> 연산 가능한 성질을 가짐</a:t>
            </a:r>
            <a:endParaRPr lang="en-US" altLang="ko-KR" sz="1600" dirty="0" smtClean="0">
              <a:latin typeface="Rix고딕 M" panose="02020603020101020101" pitchFamily="18" charset="-127"/>
              <a:ea typeface="Rix고딕 M" panose="02020603020101020101" pitchFamily="18" charset="-127"/>
            </a:endParaRPr>
          </a:p>
          <a:p>
            <a:pPr>
              <a:spcBef>
                <a:spcPts val="0"/>
              </a:spcBef>
              <a:spcAft>
                <a:spcPts val="800"/>
              </a:spcAft>
              <a:buClr>
                <a:srgbClr val="002060"/>
              </a:buClr>
              <a:buFontTx/>
              <a:buChar char="-"/>
            </a:pPr>
            <a:r>
              <a:rPr lang="ko-KR" altLang="en-US" sz="1600" dirty="0" smtClean="0">
                <a:latin typeface="Rix고딕 M" panose="02020603020101020101" pitchFamily="18" charset="-127"/>
                <a:ea typeface="Rix고딕 M" panose="02020603020101020101" pitchFamily="18" charset="-127"/>
              </a:rPr>
              <a:t>학습된 </a:t>
            </a:r>
            <a:r>
              <a:rPr lang="en-US" altLang="ko-KR" sz="1600" dirty="0" smtClean="0">
                <a:latin typeface="Rix고딕 M" panose="02020603020101020101" pitchFamily="18" charset="-127"/>
                <a:ea typeface="Rix고딕 M" panose="02020603020101020101" pitchFamily="18" charset="-127"/>
              </a:rPr>
              <a:t>discriminator</a:t>
            </a:r>
            <a:r>
              <a:rPr lang="ko-KR" altLang="en-US" sz="1600" dirty="0" smtClean="0">
                <a:latin typeface="Rix고딕 M" panose="02020603020101020101" pitchFamily="18" charset="-127"/>
                <a:ea typeface="Rix고딕 M" panose="02020603020101020101" pitchFamily="18" charset="-127"/>
              </a:rPr>
              <a:t>가 다른 비지도 학습 알고리즘과 비교하여도 좋은 성능을 보임  </a:t>
            </a:r>
            <a:endParaRPr lang="en-US" altLang="ko-KR" sz="2000" dirty="0">
              <a:latin typeface="Rix고딕 M" panose="02020603020101020101" pitchFamily="18" charset="-127"/>
              <a:ea typeface="Rix고딕 M" panose="02020603020101020101" pitchFamily="18" charset="-127"/>
            </a:endParaRPr>
          </a:p>
          <a:p>
            <a:pPr marL="0" indent="0">
              <a:spcBef>
                <a:spcPts val="0"/>
              </a:spcBef>
              <a:spcAft>
                <a:spcPts val="800"/>
              </a:spcAft>
              <a:buClr>
                <a:srgbClr val="002060"/>
              </a:buClr>
              <a:buNone/>
            </a:pPr>
            <a:r>
              <a:rPr lang="en-US" altLang="ko-KR" sz="1600" dirty="0" smtClean="0">
                <a:latin typeface="Rix고딕 M" panose="02020603020101020101" pitchFamily="18" charset="-127"/>
                <a:ea typeface="Rix고딕 M" panose="02020603020101020101" pitchFamily="18" charset="-127"/>
              </a:rPr>
              <a:t> </a:t>
            </a:r>
            <a:endParaRPr lang="en-US" altLang="ko-KR" sz="1600" dirty="0">
              <a:solidFill>
                <a:schemeClr val="tx1">
                  <a:lumMod val="95000"/>
                  <a:lumOff val="5000"/>
                </a:schemeClr>
              </a:solidFill>
              <a:latin typeface="Rix고딕 M" panose="02020603020101020101" pitchFamily="18" charset="-127"/>
              <a:ea typeface="Rix고딕 M" panose="02020603020101020101" pitchFamily="18" charset="-127"/>
            </a:endParaRPr>
          </a:p>
        </p:txBody>
      </p:sp>
      <p:sp>
        <p:nvSpPr>
          <p:cNvPr id="16" name="내용 개체 틀 2"/>
          <p:cNvSpPr txBox="1">
            <a:spLocks/>
          </p:cNvSpPr>
          <p:nvPr/>
        </p:nvSpPr>
        <p:spPr>
          <a:xfrm>
            <a:off x="1619672" y="1976988"/>
            <a:ext cx="5904656" cy="3600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spcAft>
                <a:spcPts val="800"/>
              </a:spcAft>
              <a:buClr>
                <a:srgbClr val="002060"/>
              </a:buClr>
              <a:buNone/>
            </a:pPr>
            <a:r>
              <a:rPr lang="en-US" altLang="ko-KR" sz="2000" dirty="0" smtClean="0">
                <a:latin typeface="Rix고딕 M" panose="02020603020101020101" pitchFamily="18" charset="-127"/>
                <a:ea typeface="Rix고딕 M" panose="02020603020101020101" pitchFamily="18" charset="-127"/>
              </a:rPr>
              <a:t>Generative Adversarial Nets + Convolutional Net</a:t>
            </a:r>
            <a:endParaRPr lang="en-US" altLang="ko-KR" sz="2000" dirty="0">
              <a:latin typeface="Rix고딕 M" panose="02020603020101020101" pitchFamily="18" charset="-127"/>
              <a:ea typeface="Rix고딕 M" panose="02020603020101020101" pitchFamily="18" charset="-127"/>
            </a:endParaRPr>
          </a:p>
          <a:p>
            <a:pPr marL="0" indent="0" algn="ctr">
              <a:spcBef>
                <a:spcPts val="0"/>
              </a:spcBef>
              <a:spcAft>
                <a:spcPts val="800"/>
              </a:spcAft>
              <a:buClr>
                <a:srgbClr val="002060"/>
              </a:buClr>
              <a:buNone/>
            </a:pPr>
            <a:r>
              <a:rPr lang="en-US" altLang="ko-KR" sz="1600" dirty="0" smtClean="0">
                <a:latin typeface="Rix고딕 M" panose="02020603020101020101" pitchFamily="18" charset="-127"/>
                <a:ea typeface="Rix고딕 M" panose="02020603020101020101" pitchFamily="18" charset="-127"/>
              </a:rPr>
              <a:t> </a:t>
            </a:r>
            <a:endParaRPr lang="en-US" altLang="ko-KR" sz="1600" dirty="0">
              <a:solidFill>
                <a:schemeClr val="tx1">
                  <a:lumMod val="95000"/>
                  <a:lumOff val="5000"/>
                </a:schemeClr>
              </a:solidFill>
              <a:latin typeface="Rix고딕 M" panose="02020603020101020101" pitchFamily="18" charset="-127"/>
              <a:ea typeface="Rix고딕 M" panose="0202060302010102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640845" y="1844824"/>
            <a:ext cx="7862310" cy="684076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내용 개체 틀 2"/>
          <p:cNvSpPr txBox="1">
            <a:spLocks/>
          </p:cNvSpPr>
          <p:nvPr/>
        </p:nvSpPr>
        <p:spPr>
          <a:xfrm>
            <a:off x="3671900" y="1605096"/>
            <a:ext cx="1800200" cy="36004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spcAft>
                <a:spcPts val="800"/>
              </a:spcAft>
              <a:buClr>
                <a:srgbClr val="002060"/>
              </a:buClr>
              <a:buNone/>
            </a:pPr>
            <a:r>
              <a:rPr lang="en-US" altLang="ko-KR" sz="2000" dirty="0" smtClean="0">
                <a:latin typeface="Rix고딕 M" panose="02020603020101020101" pitchFamily="18" charset="-127"/>
                <a:ea typeface="Rix고딕 M" panose="02020603020101020101" pitchFamily="18" charset="-127"/>
              </a:rPr>
              <a:t>Unsupervised</a:t>
            </a:r>
            <a:r>
              <a:rPr lang="en-US" altLang="ko-KR" sz="1600" dirty="0" smtClean="0">
                <a:latin typeface="Rix고딕 M" panose="02020603020101020101" pitchFamily="18" charset="-127"/>
                <a:ea typeface="Rix고딕 M" panose="02020603020101020101" pitchFamily="18" charset="-127"/>
              </a:rPr>
              <a:t> </a:t>
            </a:r>
            <a:endParaRPr lang="en-US" altLang="ko-KR" sz="1600" dirty="0">
              <a:solidFill>
                <a:schemeClr val="tx1">
                  <a:lumMod val="95000"/>
                  <a:lumOff val="5000"/>
                </a:schemeClr>
              </a:solidFill>
              <a:latin typeface="Rix고딕 M" panose="02020603020101020101" pitchFamily="18" charset="-127"/>
              <a:ea typeface="Rix고딕 M" panose="02020603020101020101" pitchFamily="18" charset="-127"/>
            </a:endParaRPr>
          </a:p>
        </p:txBody>
      </p:sp>
      <p:grpSp>
        <p:nvGrpSpPr>
          <p:cNvPr id="21" name="그룹 2"/>
          <p:cNvGrpSpPr/>
          <p:nvPr/>
        </p:nvGrpSpPr>
        <p:grpSpPr>
          <a:xfrm>
            <a:off x="344428" y="260648"/>
            <a:ext cx="637647" cy="769441"/>
            <a:chOff x="332205" y="260648"/>
            <a:chExt cx="637647" cy="769441"/>
          </a:xfrm>
        </p:grpSpPr>
        <p:grpSp>
          <p:nvGrpSpPr>
            <p:cNvPr id="22" name="그룹 8"/>
            <p:cNvGrpSpPr/>
            <p:nvPr/>
          </p:nvGrpSpPr>
          <p:grpSpPr>
            <a:xfrm>
              <a:off x="332205" y="260648"/>
              <a:ext cx="504056" cy="769441"/>
              <a:chOff x="598860" y="1563142"/>
              <a:chExt cx="504056" cy="769441"/>
            </a:xfrm>
          </p:grpSpPr>
          <p:sp>
            <p:nvSpPr>
              <p:cNvPr id="24" name="TextBox 23"/>
              <p:cNvSpPr txBox="1"/>
              <p:nvPr/>
            </p:nvSpPr>
            <p:spPr>
              <a:xfrm>
                <a:off x="598860" y="1563142"/>
                <a:ext cx="504056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sz="4400" b="1" dirty="0">
                    <a:solidFill>
                      <a:srgbClr val="08084C"/>
                    </a:solidFill>
                    <a:latin typeface="Rix고딕 EB" panose="02020603020101020101" pitchFamily="18" charset="-127"/>
                    <a:ea typeface="Rix고딕 EB" panose="02020603020101020101" pitchFamily="18" charset="-127"/>
                    <a:cs typeface="Arial" panose="020B0604020202020204" pitchFamily="34" charset="0"/>
                  </a:rPr>
                  <a:t>1</a:t>
                </a:r>
                <a:endParaRPr lang="ko-KR" altLang="en-US" sz="4400" b="1" dirty="0">
                  <a:solidFill>
                    <a:srgbClr val="08084C"/>
                  </a:solidFill>
                  <a:latin typeface="Rix고딕 EB" panose="02020603020101020101" pitchFamily="18" charset="-127"/>
                  <a:ea typeface="Rix고딕 EB" panose="02020603020101020101" pitchFamily="18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25" name="직각 삼각형 24"/>
              <p:cNvSpPr/>
              <p:nvPr/>
            </p:nvSpPr>
            <p:spPr>
              <a:xfrm rot="16200000">
                <a:off x="638864" y="1868532"/>
                <a:ext cx="464050" cy="464052"/>
              </a:xfrm>
              <a:prstGeom prst="rt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08084C"/>
                  </a:solidFill>
                  <a:latin typeface="+mj-lt"/>
                  <a:ea typeface="나눔바른고딕 Light" panose="020B0603020101020101" pitchFamily="50" charset="-127"/>
                </a:endParaRPr>
              </a:p>
            </p:txBody>
          </p:sp>
          <p:cxnSp>
            <p:nvCxnSpPr>
              <p:cNvPr id="26" name="직선 연결선 25"/>
              <p:cNvCxnSpPr>
                <a:stCxn id="25" idx="4"/>
                <a:endCxn id="25" idx="0"/>
              </p:cNvCxnSpPr>
              <p:nvPr/>
            </p:nvCxnSpPr>
            <p:spPr>
              <a:xfrm flipH="1">
                <a:off x="638863" y="1868533"/>
                <a:ext cx="464052" cy="464050"/>
              </a:xfrm>
              <a:prstGeom prst="line">
                <a:avLst/>
              </a:prstGeom>
              <a:ln w="3175">
                <a:solidFill>
                  <a:srgbClr val="08084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직사각형 22"/>
            <p:cNvSpPr/>
            <p:nvPr/>
          </p:nvSpPr>
          <p:spPr>
            <a:xfrm rot="18900000">
              <a:off x="345963" y="712665"/>
              <a:ext cx="623889" cy="2539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50" dirty="0" smtClean="0">
                  <a:solidFill>
                    <a:srgbClr val="08084C"/>
                  </a:solidFill>
                  <a:latin typeface="Rix고딕 EB" panose="02020603020101020101" pitchFamily="18" charset="-127"/>
                  <a:ea typeface="Rix고딕 EB" panose="02020603020101020101" pitchFamily="18" charset="-127"/>
                </a:rPr>
                <a:t>ISD lab</a:t>
              </a:r>
              <a:endParaRPr lang="ko-KR" altLang="en-US" sz="1050" dirty="0">
                <a:solidFill>
                  <a:srgbClr val="08084C"/>
                </a:solidFill>
                <a:latin typeface="Rix고딕 EB" panose="02020603020101020101" pitchFamily="18" charset="-127"/>
                <a:ea typeface="Rix고딕 EB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75227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5714" b="-3131"/>
          <a:stretch/>
        </p:blipFill>
        <p:spPr>
          <a:xfrm>
            <a:off x="354360" y="2780928"/>
            <a:ext cx="4073624" cy="1944216"/>
          </a:xfrm>
          <a:prstGeom prst="rect">
            <a:avLst/>
          </a:prstGeom>
        </p:spPr>
      </p:pic>
      <p:sp>
        <p:nvSpPr>
          <p:cNvPr id="13" name="제목 1"/>
          <p:cNvSpPr>
            <a:spLocks noGrp="1"/>
          </p:cNvSpPr>
          <p:nvPr>
            <p:ph type="title"/>
          </p:nvPr>
        </p:nvSpPr>
        <p:spPr>
          <a:xfrm>
            <a:off x="827584" y="274638"/>
            <a:ext cx="7859216" cy="11430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altLang="ko-KR" sz="3200" b="1" dirty="0" smtClean="0">
                <a:solidFill>
                  <a:srgbClr val="08084C"/>
                </a:solidFill>
                <a:latin typeface="Rix고딕 EB" panose="02020603020101020101" pitchFamily="18" charset="-127"/>
                <a:ea typeface="Rix고딕 EB" panose="02020603020101020101" pitchFamily="18" charset="-127"/>
              </a:rPr>
              <a:t>Experiment</a:t>
            </a:r>
            <a:endParaRPr lang="en-US" altLang="ko-KR" sz="3200" b="1" dirty="0">
              <a:solidFill>
                <a:srgbClr val="08084C"/>
              </a:solidFill>
              <a:latin typeface="Rix고딕 EB" panose="02020603020101020101" pitchFamily="18" charset="-127"/>
              <a:ea typeface="Rix고딕 EB" panose="02020603020101020101" pitchFamily="18" charset="-127"/>
            </a:endParaRPr>
          </a:p>
        </p:txBody>
      </p:sp>
      <p:grpSp>
        <p:nvGrpSpPr>
          <p:cNvPr id="21" name="그룹 2"/>
          <p:cNvGrpSpPr/>
          <p:nvPr/>
        </p:nvGrpSpPr>
        <p:grpSpPr>
          <a:xfrm>
            <a:off x="344428" y="260648"/>
            <a:ext cx="637647" cy="769441"/>
            <a:chOff x="332205" y="260648"/>
            <a:chExt cx="637647" cy="769441"/>
          </a:xfrm>
        </p:grpSpPr>
        <p:grpSp>
          <p:nvGrpSpPr>
            <p:cNvPr id="22" name="그룹 8"/>
            <p:cNvGrpSpPr/>
            <p:nvPr/>
          </p:nvGrpSpPr>
          <p:grpSpPr>
            <a:xfrm>
              <a:off x="332205" y="260648"/>
              <a:ext cx="504056" cy="769441"/>
              <a:chOff x="598860" y="1563142"/>
              <a:chExt cx="504056" cy="769441"/>
            </a:xfrm>
          </p:grpSpPr>
          <p:sp>
            <p:nvSpPr>
              <p:cNvPr id="24" name="TextBox 23"/>
              <p:cNvSpPr txBox="1"/>
              <p:nvPr/>
            </p:nvSpPr>
            <p:spPr>
              <a:xfrm>
                <a:off x="598860" y="1563142"/>
                <a:ext cx="504056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sz="4400" b="1" dirty="0">
                    <a:solidFill>
                      <a:srgbClr val="08084C"/>
                    </a:solidFill>
                    <a:latin typeface="Rix고딕 EB" panose="02020603020101020101" pitchFamily="18" charset="-127"/>
                    <a:ea typeface="Rix고딕 EB" panose="02020603020101020101" pitchFamily="18" charset="-127"/>
                    <a:cs typeface="Arial" panose="020B0604020202020204" pitchFamily="34" charset="0"/>
                  </a:rPr>
                  <a:t>3</a:t>
                </a:r>
                <a:endParaRPr lang="ko-KR" altLang="en-US" sz="4400" b="1" dirty="0">
                  <a:solidFill>
                    <a:srgbClr val="08084C"/>
                  </a:solidFill>
                  <a:latin typeface="Rix고딕 EB" panose="02020603020101020101" pitchFamily="18" charset="-127"/>
                  <a:ea typeface="Rix고딕 EB" panose="02020603020101020101" pitchFamily="18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25" name="직각 삼각형 24"/>
              <p:cNvSpPr/>
              <p:nvPr/>
            </p:nvSpPr>
            <p:spPr>
              <a:xfrm rot="16200000">
                <a:off x="638864" y="1868532"/>
                <a:ext cx="464050" cy="464052"/>
              </a:xfrm>
              <a:prstGeom prst="rt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08084C"/>
                  </a:solidFill>
                  <a:latin typeface="+mj-lt"/>
                  <a:ea typeface="나눔바른고딕 Light" panose="020B0603020101020101" pitchFamily="50" charset="-127"/>
                </a:endParaRPr>
              </a:p>
            </p:txBody>
          </p:sp>
          <p:cxnSp>
            <p:nvCxnSpPr>
              <p:cNvPr id="26" name="직선 연결선 25"/>
              <p:cNvCxnSpPr>
                <a:stCxn id="25" idx="4"/>
                <a:endCxn id="25" idx="0"/>
              </p:cNvCxnSpPr>
              <p:nvPr/>
            </p:nvCxnSpPr>
            <p:spPr>
              <a:xfrm flipH="1">
                <a:off x="638863" y="1868533"/>
                <a:ext cx="464052" cy="464050"/>
              </a:xfrm>
              <a:prstGeom prst="line">
                <a:avLst/>
              </a:prstGeom>
              <a:ln w="3175">
                <a:solidFill>
                  <a:srgbClr val="08084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직사각형 22"/>
            <p:cNvSpPr/>
            <p:nvPr/>
          </p:nvSpPr>
          <p:spPr>
            <a:xfrm rot="18900000">
              <a:off x="345963" y="712665"/>
              <a:ext cx="623889" cy="2539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50" dirty="0" smtClean="0">
                  <a:solidFill>
                    <a:srgbClr val="08084C"/>
                  </a:solidFill>
                  <a:latin typeface="Rix고딕 EB" panose="02020603020101020101" pitchFamily="18" charset="-127"/>
                  <a:ea typeface="Rix고딕 EB" panose="02020603020101020101" pitchFamily="18" charset="-127"/>
                </a:rPr>
                <a:t>ISD lab</a:t>
              </a:r>
              <a:endParaRPr lang="ko-KR" altLang="en-US" sz="1050" dirty="0">
                <a:solidFill>
                  <a:srgbClr val="08084C"/>
                </a:solidFill>
                <a:latin typeface="Rix고딕 EB" panose="02020603020101020101" pitchFamily="18" charset="-127"/>
                <a:ea typeface="Rix고딕 EB" panose="02020603020101020101" pitchFamily="18" charset="-127"/>
              </a:endParaRPr>
            </a:p>
          </p:txBody>
        </p:sp>
      </p:grp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l="3505" b="2310"/>
          <a:stretch/>
        </p:blipFill>
        <p:spPr>
          <a:xfrm>
            <a:off x="1259632" y="1425870"/>
            <a:ext cx="6901327" cy="1550714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539225" y="5152394"/>
            <a:ext cx="4340547" cy="73661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>
                <a:srgbClr val="002060"/>
              </a:buClr>
              <a:buFontTx/>
              <a:buChar char="-"/>
            </a:pPr>
            <a:r>
              <a:rPr lang="en-US" altLang="ko-KR" sz="1600" dirty="0" smtClean="0">
                <a:latin typeface="Rix고딕 M" panose="02020603020101020101" pitchFamily="18" charset="-127"/>
                <a:ea typeface="Rix고딕 M" panose="02020603020101020101" pitchFamily="18" charset="-127"/>
              </a:rPr>
              <a:t>LSGAN</a:t>
            </a:r>
            <a:r>
              <a:rPr lang="ko-KR" altLang="en-US" sz="1600" dirty="0" smtClean="0">
                <a:latin typeface="Rix고딕 M" panose="02020603020101020101" pitchFamily="18" charset="-127"/>
                <a:ea typeface="Rix고딕 M" panose="02020603020101020101" pitchFamily="18" charset="-127"/>
              </a:rPr>
              <a:t>이 생성한 한자는 쉽게 인식할 수 있다</a:t>
            </a:r>
            <a:r>
              <a:rPr lang="en-US" altLang="ko-KR" sz="1600" dirty="0" smtClean="0">
                <a:latin typeface="Rix고딕 M" panose="02020603020101020101" pitchFamily="18" charset="-127"/>
                <a:ea typeface="Rix고딕 M" panose="02020603020101020101" pitchFamily="18" charset="-127"/>
              </a:rPr>
              <a:t>.</a:t>
            </a:r>
          </a:p>
          <a:p>
            <a:pPr marL="285750" indent="-285750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>
                <a:srgbClr val="002060"/>
              </a:buClr>
              <a:buFontTx/>
              <a:buChar char="-"/>
            </a:pPr>
            <a:r>
              <a:rPr lang="ko-KR" altLang="en-US" sz="1600" dirty="0" smtClean="0">
                <a:latin typeface="Rix고딕 M" panose="02020603020101020101" pitchFamily="18" charset="-127"/>
                <a:ea typeface="Rix고딕 M" panose="02020603020101020101" pitchFamily="18" charset="-127"/>
              </a:rPr>
              <a:t>생성된 이미지는 올바른 </a:t>
            </a:r>
            <a:r>
              <a:rPr lang="en-US" altLang="ko-KR" sz="1600" dirty="0" smtClean="0">
                <a:latin typeface="Rix고딕 M" panose="02020603020101020101" pitchFamily="18" charset="-127"/>
                <a:ea typeface="Rix고딕 M" panose="02020603020101020101" pitchFamily="18" charset="-127"/>
              </a:rPr>
              <a:t>LABEL</a:t>
            </a:r>
            <a:r>
              <a:rPr lang="ko-KR" altLang="en-US" sz="1600" dirty="0" smtClean="0">
                <a:latin typeface="Rix고딕 M" panose="02020603020101020101" pitchFamily="18" charset="-127"/>
                <a:ea typeface="Rix고딕 M" panose="02020603020101020101" pitchFamily="18" charset="-127"/>
              </a:rPr>
              <a:t>을 가지고 있다</a:t>
            </a:r>
            <a:r>
              <a:rPr lang="en-US" altLang="ko-KR" sz="1600" dirty="0">
                <a:latin typeface="Rix고딕 M" panose="02020603020101020101" pitchFamily="18" charset="-127"/>
                <a:ea typeface="Rix고딕 M" panose="02020603020101020101" pitchFamily="18" charset="-127"/>
              </a:rPr>
              <a:t>.</a:t>
            </a:r>
            <a:endParaRPr lang="en-US" altLang="ko-KR" sz="1600" dirty="0" smtClean="0">
              <a:latin typeface="Rix고딕 M" panose="02020603020101020101" pitchFamily="18" charset="-127"/>
              <a:ea typeface="Rix고딕 M" panose="02020603020101020101" pitchFamily="18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677364" y="4581128"/>
            <a:ext cx="1789272" cy="2954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>
                <a:srgbClr val="002060"/>
              </a:buClr>
            </a:pPr>
            <a:r>
              <a:rPr lang="en-US" altLang="ko-KR" sz="1200" dirty="0" smtClean="0">
                <a:latin typeface="Rix고딕 M" panose="02020603020101020101" pitchFamily="18" charset="-127"/>
                <a:ea typeface="Rix고딕 M" panose="02020603020101020101" pitchFamily="18" charset="-127"/>
              </a:rPr>
              <a:t>LSGAN </a:t>
            </a:r>
            <a:r>
              <a:rPr lang="ko-KR" altLang="en-US" sz="1200" dirty="0" smtClean="0">
                <a:latin typeface="Rix고딕 M" panose="02020603020101020101" pitchFamily="18" charset="-127"/>
                <a:ea typeface="Rix고딕 M" panose="02020603020101020101" pitchFamily="18" charset="-127"/>
              </a:rPr>
              <a:t>모델 수식 및 구조</a:t>
            </a:r>
            <a:endParaRPr lang="en-US" altLang="ko-KR" sz="1200" dirty="0" smtClean="0">
              <a:latin typeface="Rix고딕 M" panose="02020603020101020101" pitchFamily="18" charset="-127"/>
              <a:ea typeface="Rix고딕 M" panose="020206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3806378"/>
            <a:ext cx="4385506" cy="526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810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"/>
          <p:cNvSpPr>
            <a:spLocks noGrp="1"/>
          </p:cNvSpPr>
          <p:nvPr>
            <p:ph type="title"/>
          </p:nvPr>
        </p:nvSpPr>
        <p:spPr>
          <a:xfrm>
            <a:off x="827584" y="274638"/>
            <a:ext cx="7859216" cy="11430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altLang="ko-KR" sz="3200" b="1" dirty="0" smtClean="0">
                <a:solidFill>
                  <a:srgbClr val="08084C"/>
                </a:solidFill>
                <a:latin typeface="Rix고딕 EB" panose="02020603020101020101" pitchFamily="18" charset="-127"/>
                <a:ea typeface="Rix고딕 EB" panose="02020603020101020101" pitchFamily="18" charset="-127"/>
              </a:rPr>
              <a:t>Conclusion</a:t>
            </a:r>
            <a:endParaRPr lang="en-US" altLang="ko-KR" sz="3200" b="1" dirty="0">
              <a:solidFill>
                <a:srgbClr val="08084C"/>
              </a:solidFill>
              <a:latin typeface="Rix고딕 EB" panose="02020603020101020101" pitchFamily="18" charset="-127"/>
              <a:ea typeface="Rix고딕 EB" panose="02020603020101020101" pitchFamily="18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23528" y="1844824"/>
            <a:ext cx="6778074" cy="8043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68288" indent="-268288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>
                <a:srgbClr val="002060"/>
              </a:buClr>
              <a:buFont typeface="Wingdings" panose="05000000000000000000" pitchFamily="2" charset="2"/>
              <a:buChar char="§"/>
            </a:pPr>
            <a:r>
              <a:rPr lang="ko-KR" altLang="en-US" sz="2000" dirty="0" smtClean="0">
                <a:solidFill>
                  <a:srgbClr val="000066"/>
                </a:solidFill>
                <a:latin typeface="Rix고딕 EB" panose="02020603020101020101" pitchFamily="18" charset="-127"/>
                <a:ea typeface="Rix고딕 EB" panose="02020603020101020101" pitchFamily="18" charset="-127"/>
              </a:rPr>
              <a:t>높은 품질의 이미지를 생성한다</a:t>
            </a:r>
            <a:endParaRPr lang="en-US" altLang="ko-KR" sz="2000" dirty="0" smtClean="0">
              <a:solidFill>
                <a:srgbClr val="000066"/>
              </a:solidFill>
              <a:latin typeface="Rix고딕 EB" panose="02020603020101020101" pitchFamily="18" charset="-127"/>
              <a:ea typeface="Rix고딕 EB" panose="02020603020101020101" pitchFamily="18" charset="-127"/>
            </a:endParaRP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>
                <a:srgbClr val="002060"/>
              </a:buClr>
            </a:pPr>
            <a:r>
              <a:rPr lang="en-US" altLang="ko-KR" sz="1600" dirty="0" smtClean="0">
                <a:latin typeface="Rix고딕 M" panose="02020603020101020101" pitchFamily="18" charset="-127"/>
                <a:ea typeface="Rix고딕 M" panose="02020603020101020101" pitchFamily="18" charset="-127"/>
              </a:rPr>
              <a:t>  - </a:t>
            </a:r>
            <a:r>
              <a:rPr lang="ko-KR" altLang="en-US" sz="1600" dirty="0" smtClean="0">
                <a:latin typeface="Rix고딕 M" panose="02020603020101020101" pitchFamily="18" charset="-127"/>
                <a:ea typeface="Rix고딕 M" panose="02020603020101020101" pitchFamily="18" charset="-127"/>
              </a:rPr>
              <a:t>기존의 </a:t>
            </a:r>
            <a:r>
              <a:rPr lang="en-US" altLang="ko-KR" sz="1600" dirty="0" smtClean="0">
                <a:latin typeface="Rix고딕 M" panose="02020603020101020101" pitchFamily="18" charset="-127"/>
                <a:ea typeface="Rix고딕 M" panose="02020603020101020101" pitchFamily="18" charset="-127"/>
              </a:rPr>
              <a:t>DCGAN</a:t>
            </a:r>
            <a:r>
              <a:rPr lang="ko-KR" altLang="en-US" sz="1600" dirty="0" smtClean="0">
                <a:latin typeface="Rix고딕 M" panose="02020603020101020101" pitchFamily="18" charset="-127"/>
                <a:ea typeface="Rix고딕 M" panose="02020603020101020101" pitchFamily="18" charset="-127"/>
              </a:rPr>
              <a:t>보다도 선명하고</a:t>
            </a:r>
            <a:r>
              <a:rPr lang="en-US" altLang="ko-KR" sz="1600" dirty="0">
                <a:latin typeface="Rix고딕 M" panose="02020603020101020101" pitchFamily="18" charset="-127"/>
                <a:ea typeface="Rix고딕 M" panose="02020603020101020101" pitchFamily="18" charset="-127"/>
              </a:rPr>
              <a:t> </a:t>
            </a:r>
            <a:r>
              <a:rPr lang="ko-KR" altLang="en-US" sz="1600" dirty="0" smtClean="0">
                <a:latin typeface="Rix고딕 M" panose="02020603020101020101" pitchFamily="18" charset="-127"/>
                <a:ea typeface="Rix고딕 M" panose="02020603020101020101" pitchFamily="18" charset="-127"/>
              </a:rPr>
              <a:t>한자를 생성하는 것도 매우 높은 퀄리티이다</a:t>
            </a:r>
            <a:r>
              <a:rPr lang="en-US" altLang="ko-KR" sz="1600" dirty="0" smtClean="0">
                <a:latin typeface="Rix고딕 M" panose="02020603020101020101" pitchFamily="18" charset="-127"/>
                <a:ea typeface="Rix고딕 M" panose="02020603020101020101" pitchFamily="18" charset="-127"/>
              </a:rPr>
              <a:t>.</a:t>
            </a:r>
            <a:r>
              <a:rPr lang="en-US" altLang="ko-KR" sz="1600" dirty="0" smtClean="0">
                <a:solidFill>
                  <a:srgbClr val="000066"/>
                </a:solidFill>
                <a:latin typeface="Rix고딕 M" panose="02020603020101020101" pitchFamily="18" charset="-127"/>
                <a:ea typeface="Rix고딕 M" panose="02020603020101020101" pitchFamily="18" charset="-127"/>
              </a:rPr>
              <a:t> </a:t>
            </a:r>
          </a:p>
        </p:txBody>
      </p:sp>
      <p:grpSp>
        <p:nvGrpSpPr>
          <p:cNvPr id="15" name="그룹 2"/>
          <p:cNvGrpSpPr/>
          <p:nvPr/>
        </p:nvGrpSpPr>
        <p:grpSpPr>
          <a:xfrm>
            <a:off x="344428" y="260648"/>
            <a:ext cx="637647" cy="769441"/>
            <a:chOff x="332205" y="260648"/>
            <a:chExt cx="637647" cy="769441"/>
          </a:xfrm>
        </p:grpSpPr>
        <p:grpSp>
          <p:nvGrpSpPr>
            <p:cNvPr id="16" name="그룹 8"/>
            <p:cNvGrpSpPr/>
            <p:nvPr/>
          </p:nvGrpSpPr>
          <p:grpSpPr>
            <a:xfrm>
              <a:off x="332205" y="260648"/>
              <a:ext cx="504056" cy="769441"/>
              <a:chOff x="598860" y="1563142"/>
              <a:chExt cx="504056" cy="769441"/>
            </a:xfrm>
          </p:grpSpPr>
          <p:sp>
            <p:nvSpPr>
              <p:cNvPr id="18" name="TextBox 17"/>
              <p:cNvSpPr txBox="1"/>
              <p:nvPr/>
            </p:nvSpPr>
            <p:spPr>
              <a:xfrm>
                <a:off x="598860" y="1563142"/>
                <a:ext cx="504056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sz="4400" b="1" dirty="0">
                    <a:solidFill>
                      <a:srgbClr val="08084C"/>
                    </a:solidFill>
                    <a:latin typeface="Rix고딕 EB" panose="02020603020101020101" pitchFamily="18" charset="-127"/>
                    <a:ea typeface="Rix고딕 EB" panose="02020603020101020101" pitchFamily="18" charset="-127"/>
                    <a:cs typeface="Arial" panose="020B0604020202020204" pitchFamily="34" charset="0"/>
                  </a:rPr>
                  <a:t>4</a:t>
                </a:r>
                <a:endParaRPr lang="ko-KR" altLang="en-US" sz="4400" b="1" dirty="0">
                  <a:solidFill>
                    <a:srgbClr val="08084C"/>
                  </a:solidFill>
                  <a:latin typeface="Rix고딕 EB" panose="02020603020101020101" pitchFamily="18" charset="-127"/>
                  <a:ea typeface="Rix고딕 EB" panose="02020603020101020101" pitchFamily="18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19" name="직각 삼각형 18"/>
              <p:cNvSpPr/>
              <p:nvPr/>
            </p:nvSpPr>
            <p:spPr>
              <a:xfrm rot="16200000">
                <a:off x="638864" y="1868532"/>
                <a:ext cx="464050" cy="464052"/>
              </a:xfrm>
              <a:prstGeom prst="rt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08084C"/>
                  </a:solidFill>
                  <a:latin typeface="+mj-lt"/>
                  <a:ea typeface="나눔바른고딕 Light" panose="020B0603020101020101" pitchFamily="50" charset="-127"/>
                </a:endParaRPr>
              </a:p>
            </p:txBody>
          </p:sp>
          <p:cxnSp>
            <p:nvCxnSpPr>
              <p:cNvPr id="20" name="직선 연결선 19"/>
              <p:cNvCxnSpPr>
                <a:stCxn id="19" idx="4"/>
                <a:endCxn id="19" idx="0"/>
              </p:cNvCxnSpPr>
              <p:nvPr/>
            </p:nvCxnSpPr>
            <p:spPr>
              <a:xfrm flipH="1">
                <a:off x="638863" y="1868533"/>
                <a:ext cx="464052" cy="464050"/>
              </a:xfrm>
              <a:prstGeom prst="line">
                <a:avLst/>
              </a:prstGeom>
              <a:ln w="3175">
                <a:solidFill>
                  <a:srgbClr val="08084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" name="직사각형 16"/>
            <p:cNvSpPr/>
            <p:nvPr/>
          </p:nvSpPr>
          <p:spPr>
            <a:xfrm rot="18900000">
              <a:off x="345963" y="712665"/>
              <a:ext cx="623889" cy="2539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50" dirty="0" smtClean="0">
                  <a:solidFill>
                    <a:srgbClr val="08084C"/>
                  </a:solidFill>
                  <a:latin typeface="Rix고딕 EB" panose="02020603020101020101" pitchFamily="18" charset="-127"/>
                  <a:ea typeface="Rix고딕 EB" panose="02020603020101020101" pitchFamily="18" charset="-127"/>
                </a:rPr>
                <a:t>ISD lab</a:t>
              </a:r>
              <a:endParaRPr lang="ko-KR" altLang="en-US" sz="1050" dirty="0">
                <a:solidFill>
                  <a:srgbClr val="08084C"/>
                </a:solidFill>
                <a:latin typeface="Rix고딕 EB" panose="02020603020101020101" pitchFamily="18" charset="-127"/>
                <a:ea typeface="Rix고딕 EB" panose="02020603020101020101" pitchFamily="18" charset="-127"/>
              </a:endParaRPr>
            </a:p>
          </p:txBody>
        </p:sp>
      </p:grpSp>
      <p:sp>
        <p:nvSpPr>
          <p:cNvPr id="11" name="직사각형 10"/>
          <p:cNvSpPr/>
          <p:nvPr/>
        </p:nvSpPr>
        <p:spPr>
          <a:xfrm>
            <a:off x="323528" y="2852936"/>
            <a:ext cx="5796267" cy="8043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68288" indent="-268288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>
                <a:srgbClr val="002060"/>
              </a:buClr>
              <a:buFont typeface="Wingdings" panose="05000000000000000000" pitchFamily="2" charset="2"/>
              <a:buChar char="§"/>
            </a:pPr>
            <a:r>
              <a:rPr lang="ko-KR" altLang="en-US" sz="2000" dirty="0" smtClean="0">
                <a:solidFill>
                  <a:srgbClr val="000066"/>
                </a:solidFill>
                <a:latin typeface="Rix고딕 EB" panose="02020603020101020101" pitchFamily="18" charset="-127"/>
                <a:ea typeface="Rix고딕 EB" panose="02020603020101020101" pitchFamily="18" charset="-127"/>
              </a:rPr>
              <a:t>안정성 면에서 매우 좋아졌다</a:t>
            </a:r>
            <a:r>
              <a:rPr lang="en-US" altLang="ko-KR" sz="2000" dirty="0" smtClean="0">
                <a:solidFill>
                  <a:srgbClr val="000066"/>
                </a:solidFill>
                <a:latin typeface="Rix고딕 EB" panose="02020603020101020101" pitchFamily="18" charset="-127"/>
                <a:ea typeface="Rix고딕 EB" panose="02020603020101020101" pitchFamily="18" charset="-127"/>
              </a:rPr>
              <a:t>.</a:t>
            </a:r>
            <a:r>
              <a:rPr lang="ko-KR" altLang="en-US" sz="2000" dirty="0" smtClean="0">
                <a:solidFill>
                  <a:srgbClr val="000066"/>
                </a:solidFill>
                <a:latin typeface="Rix고딕 EB" panose="02020603020101020101" pitchFamily="18" charset="-127"/>
                <a:ea typeface="Rix고딕 EB" panose="02020603020101020101" pitchFamily="18" charset="-127"/>
              </a:rPr>
              <a:t> </a:t>
            </a:r>
            <a:endParaRPr lang="en-US" altLang="ko-KR" sz="2000" dirty="0" smtClean="0">
              <a:solidFill>
                <a:srgbClr val="000066"/>
              </a:solidFill>
              <a:latin typeface="Rix고딕 EB" panose="02020603020101020101" pitchFamily="18" charset="-127"/>
              <a:ea typeface="Rix고딕 EB" panose="02020603020101020101" pitchFamily="18" charset="-127"/>
            </a:endParaRP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>
                <a:srgbClr val="002060"/>
              </a:buClr>
            </a:pPr>
            <a:r>
              <a:rPr lang="en-US" altLang="ko-KR" sz="1600" dirty="0" smtClean="0">
                <a:latin typeface="Rix고딕 M" panose="02020603020101020101" pitchFamily="18" charset="-127"/>
                <a:ea typeface="Rix고딕 M" panose="02020603020101020101" pitchFamily="18" charset="-127"/>
              </a:rPr>
              <a:t>   - </a:t>
            </a:r>
            <a:r>
              <a:rPr lang="ko-KR" altLang="en-US" sz="1600" dirty="0" smtClean="0">
                <a:latin typeface="Rix고딕 M" panose="02020603020101020101" pitchFamily="18" charset="-127"/>
                <a:ea typeface="Rix고딕 M" panose="02020603020101020101" pitchFamily="18" charset="-127"/>
              </a:rPr>
              <a:t>기존 </a:t>
            </a:r>
            <a:r>
              <a:rPr lang="en-US" altLang="ko-KR" sz="1600" dirty="0" smtClean="0">
                <a:latin typeface="Rix고딕 M" panose="02020603020101020101" pitchFamily="18" charset="-127"/>
                <a:ea typeface="Rix고딕 M" panose="02020603020101020101" pitchFamily="18" charset="-127"/>
              </a:rPr>
              <a:t>GAN</a:t>
            </a:r>
            <a:r>
              <a:rPr lang="ko-KR" altLang="en-US" sz="1600" dirty="0" smtClean="0">
                <a:latin typeface="Rix고딕 M" panose="02020603020101020101" pitchFamily="18" charset="-127"/>
                <a:ea typeface="Rix고딕 M" panose="02020603020101020101" pitchFamily="18" charset="-127"/>
              </a:rPr>
              <a:t>에 비해 </a:t>
            </a:r>
            <a:r>
              <a:rPr lang="en-US" altLang="ko-KR" sz="1600" dirty="0" smtClean="0">
                <a:latin typeface="Rix고딕 M" panose="02020603020101020101" pitchFamily="18" charset="-127"/>
                <a:ea typeface="Rix고딕 M" panose="02020603020101020101" pitchFamily="18" charset="-127"/>
              </a:rPr>
              <a:t>mode collapse</a:t>
            </a:r>
            <a:r>
              <a:rPr lang="ko-KR" altLang="en-US" sz="1600" dirty="0" smtClean="0">
                <a:latin typeface="Rix고딕 M" panose="02020603020101020101" pitchFamily="18" charset="-127"/>
                <a:ea typeface="Rix고딕 M" panose="02020603020101020101" pitchFamily="18" charset="-127"/>
              </a:rPr>
              <a:t>문제가 거의 일어나지 않는다</a:t>
            </a:r>
            <a:r>
              <a:rPr lang="en-US" altLang="ko-KR" sz="1600" dirty="0" smtClean="0">
                <a:latin typeface="Rix고딕 M" panose="02020603020101020101" pitchFamily="18" charset="-127"/>
                <a:ea typeface="Rix고딕 M" panose="02020603020101020101" pitchFamily="18" charset="-127"/>
              </a:rPr>
              <a:t>.</a:t>
            </a:r>
            <a:endParaRPr lang="en-US" altLang="ko-KR" sz="1600" dirty="0" smtClean="0">
              <a:solidFill>
                <a:srgbClr val="000066"/>
              </a:solidFill>
              <a:latin typeface="Rix고딕 M" panose="02020603020101020101" pitchFamily="18" charset="-127"/>
              <a:ea typeface="Rix고딕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2965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"/>
          <p:cNvSpPr>
            <a:spLocks noGrp="1"/>
          </p:cNvSpPr>
          <p:nvPr>
            <p:ph type="title"/>
          </p:nvPr>
        </p:nvSpPr>
        <p:spPr>
          <a:xfrm>
            <a:off x="3275856" y="2852936"/>
            <a:ext cx="3312368" cy="11430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ko-KR" altLang="en-US" sz="4800" b="1" dirty="0" smtClean="0">
                <a:solidFill>
                  <a:srgbClr val="08084C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감사합니다</a:t>
            </a:r>
            <a:endParaRPr lang="en-US" altLang="ko-KR" sz="4800" b="1" dirty="0">
              <a:solidFill>
                <a:srgbClr val="08084C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36072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"/>
          <p:cNvSpPr>
            <a:spLocks noGrp="1"/>
          </p:cNvSpPr>
          <p:nvPr>
            <p:ph type="title"/>
          </p:nvPr>
        </p:nvSpPr>
        <p:spPr>
          <a:xfrm>
            <a:off x="827584" y="274638"/>
            <a:ext cx="7859216" cy="11430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ko-KR" altLang="en-US" sz="3200" b="1" dirty="0" smtClean="0">
                <a:solidFill>
                  <a:srgbClr val="08084C"/>
                </a:solidFill>
                <a:latin typeface="Rix고딕 EB" panose="02020603020101020101" pitchFamily="18" charset="-127"/>
                <a:ea typeface="Rix고딕 EB" panose="02020603020101020101" pitchFamily="18" charset="-127"/>
              </a:rPr>
              <a:t>부록</a:t>
            </a:r>
            <a:endParaRPr lang="en-US" altLang="ko-KR" sz="3200" b="1" dirty="0">
              <a:solidFill>
                <a:srgbClr val="08084C"/>
              </a:solidFill>
              <a:latin typeface="Rix고딕 EB" panose="02020603020101020101" pitchFamily="18" charset="-127"/>
              <a:ea typeface="Rix고딕 EB" panose="02020603020101020101" pitchFamily="18" charset="-127"/>
            </a:endParaRPr>
          </a:p>
        </p:txBody>
      </p:sp>
      <p:grpSp>
        <p:nvGrpSpPr>
          <p:cNvPr id="15" name="그룹 2"/>
          <p:cNvGrpSpPr/>
          <p:nvPr/>
        </p:nvGrpSpPr>
        <p:grpSpPr>
          <a:xfrm>
            <a:off x="344428" y="260648"/>
            <a:ext cx="637647" cy="769441"/>
            <a:chOff x="332205" y="260648"/>
            <a:chExt cx="637647" cy="769441"/>
          </a:xfrm>
        </p:grpSpPr>
        <p:grpSp>
          <p:nvGrpSpPr>
            <p:cNvPr id="16" name="그룹 8"/>
            <p:cNvGrpSpPr/>
            <p:nvPr/>
          </p:nvGrpSpPr>
          <p:grpSpPr>
            <a:xfrm>
              <a:off x="332205" y="260648"/>
              <a:ext cx="504056" cy="769441"/>
              <a:chOff x="598860" y="1563142"/>
              <a:chExt cx="504056" cy="769441"/>
            </a:xfrm>
          </p:grpSpPr>
          <p:sp>
            <p:nvSpPr>
              <p:cNvPr id="18" name="TextBox 17"/>
              <p:cNvSpPr txBox="1"/>
              <p:nvPr/>
            </p:nvSpPr>
            <p:spPr>
              <a:xfrm>
                <a:off x="598860" y="1563142"/>
                <a:ext cx="504056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sz="4400" b="1" dirty="0">
                    <a:solidFill>
                      <a:srgbClr val="08084C"/>
                    </a:solidFill>
                    <a:latin typeface="Rix고딕 EB" panose="02020603020101020101" pitchFamily="18" charset="-127"/>
                    <a:ea typeface="Rix고딕 EB" panose="02020603020101020101" pitchFamily="18" charset="-127"/>
                    <a:cs typeface="Arial" panose="020B0604020202020204" pitchFamily="34" charset="0"/>
                  </a:rPr>
                  <a:t>5</a:t>
                </a:r>
                <a:endParaRPr lang="ko-KR" altLang="en-US" sz="4400" b="1" dirty="0">
                  <a:solidFill>
                    <a:srgbClr val="08084C"/>
                  </a:solidFill>
                  <a:latin typeface="Rix고딕 EB" panose="02020603020101020101" pitchFamily="18" charset="-127"/>
                  <a:ea typeface="Rix고딕 EB" panose="02020603020101020101" pitchFamily="18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19" name="직각 삼각형 18"/>
              <p:cNvSpPr/>
              <p:nvPr/>
            </p:nvSpPr>
            <p:spPr>
              <a:xfrm rot="16200000">
                <a:off x="638864" y="1868532"/>
                <a:ext cx="464050" cy="464052"/>
              </a:xfrm>
              <a:prstGeom prst="rt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08084C"/>
                  </a:solidFill>
                  <a:latin typeface="+mj-lt"/>
                  <a:ea typeface="나눔바른고딕 Light" panose="020B0603020101020101" pitchFamily="50" charset="-127"/>
                </a:endParaRPr>
              </a:p>
            </p:txBody>
          </p:sp>
          <p:cxnSp>
            <p:nvCxnSpPr>
              <p:cNvPr id="20" name="직선 연결선 19"/>
              <p:cNvCxnSpPr>
                <a:stCxn id="19" idx="4"/>
                <a:endCxn id="19" idx="0"/>
              </p:cNvCxnSpPr>
              <p:nvPr/>
            </p:nvCxnSpPr>
            <p:spPr>
              <a:xfrm flipH="1">
                <a:off x="638863" y="1868533"/>
                <a:ext cx="464052" cy="464050"/>
              </a:xfrm>
              <a:prstGeom prst="line">
                <a:avLst/>
              </a:prstGeom>
              <a:ln w="3175">
                <a:solidFill>
                  <a:srgbClr val="08084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" name="직사각형 16"/>
            <p:cNvSpPr/>
            <p:nvPr/>
          </p:nvSpPr>
          <p:spPr>
            <a:xfrm rot="18900000">
              <a:off x="345963" y="712665"/>
              <a:ext cx="623889" cy="2539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50" dirty="0" smtClean="0">
                  <a:solidFill>
                    <a:srgbClr val="08084C"/>
                  </a:solidFill>
                  <a:latin typeface="Rix고딕 EB" panose="02020603020101020101" pitchFamily="18" charset="-127"/>
                  <a:ea typeface="Rix고딕 EB" panose="02020603020101020101" pitchFamily="18" charset="-127"/>
                </a:rPr>
                <a:t>ISD lab</a:t>
              </a:r>
              <a:endParaRPr lang="ko-KR" altLang="en-US" sz="1050" dirty="0">
                <a:solidFill>
                  <a:srgbClr val="08084C"/>
                </a:solidFill>
                <a:latin typeface="Rix고딕 EB" panose="02020603020101020101" pitchFamily="18" charset="-127"/>
                <a:ea typeface="Rix고딕 EB" panose="02020603020101020101" pitchFamily="18" charset="-127"/>
              </a:endParaRPr>
            </a:p>
          </p:txBody>
        </p:sp>
      </p:grpSp>
      <p:sp>
        <p:nvSpPr>
          <p:cNvPr id="25" name="직사각형 24"/>
          <p:cNvSpPr/>
          <p:nvPr/>
        </p:nvSpPr>
        <p:spPr>
          <a:xfrm>
            <a:off x="1007604" y="3663290"/>
            <a:ext cx="6984776" cy="170992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Rix고딕 M" panose="02020603020101020101" pitchFamily="18" charset="-127"/>
              <a:ea typeface="Rix고딕 M" panose="02020603020101020101" pitchFamily="18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441862" y="1340768"/>
            <a:ext cx="8662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68288" indent="-268288">
              <a:spcBef>
                <a:spcPts val="0"/>
              </a:spcBef>
              <a:spcAft>
                <a:spcPts val="800"/>
              </a:spcAft>
              <a:buClr>
                <a:srgbClr val="002060"/>
              </a:buClr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srgbClr val="000066"/>
                </a:solidFill>
                <a:latin typeface="Rix고딕 EB" panose="02020603020101020101" pitchFamily="18" charset="-127"/>
                <a:ea typeface="Rix고딕 EB" panose="02020603020101020101" pitchFamily="18" charset="-127"/>
              </a:rPr>
              <a:t>개념</a:t>
            </a:r>
            <a:endParaRPr lang="en-US" altLang="ko-KR" dirty="0">
              <a:solidFill>
                <a:srgbClr val="000066"/>
              </a:solidFill>
              <a:latin typeface="Rix고딕 EB" panose="02020603020101020101" pitchFamily="18" charset="-127"/>
              <a:ea typeface="Rix고딕 EB" panose="02020603020101020101" pitchFamily="18" charset="-127"/>
            </a:endParaRPr>
          </a:p>
        </p:txBody>
      </p:sp>
      <p:sp>
        <p:nvSpPr>
          <p:cNvPr id="27" name="내용 개체 틀 2"/>
          <p:cNvSpPr txBox="1">
            <a:spLocks/>
          </p:cNvSpPr>
          <p:nvPr/>
        </p:nvSpPr>
        <p:spPr>
          <a:xfrm>
            <a:off x="618168" y="1772816"/>
            <a:ext cx="7776864" cy="3600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800"/>
              </a:spcAft>
              <a:buClr>
                <a:srgbClr val="002060"/>
              </a:buClr>
              <a:buNone/>
            </a:pPr>
            <a:r>
              <a:rPr lang="en-US" altLang="ko-KR" sz="1600" dirty="0">
                <a:latin typeface="Rix고딕 M" panose="02020603020101020101" pitchFamily="18" charset="-127"/>
                <a:ea typeface="Rix고딕 M" panose="02020603020101020101" pitchFamily="18" charset="-127"/>
              </a:rPr>
              <a:t>Generative Adversarial </a:t>
            </a:r>
            <a:r>
              <a:rPr lang="en-US" altLang="ko-KR" sz="1600" dirty="0" smtClean="0">
                <a:latin typeface="Rix고딕 M" panose="02020603020101020101" pitchFamily="18" charset="-127"/>
                <a:ea typeface="Rix고딕 M" panose="02020603020101020101" pitchFamily="18" charset="-127"/>
              </a:rPr>
              <a:t>Nets</a:t>
            </a:r>
            <a:endParaRPr lang="en-US" altLang="ko-KR" sz="1600" dirty="0">
              <a:solidFill>
                <a:schemeClr val="tx1">
                  <a:lumMod val="95000"/>
                  <a:lumOff val="5000"/>
                </a:schemeClr>
              </a:solidFill>
              <a:latin typeface="Rix고딕 M" panose="02020603020101020101" pitchFamily="18" charset="-127"/>
              <a:ea typeface="Rix고딕 M" panose="02020603020101020101" pitchFamily="18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870615" y="2132856"/>
            <a:ext cx="806489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>
                <a:latin typeface="Rix고딕 M" panose="02020603020101020101" pitchFamily="18" charset="-127"/>
                <a:ea typeface="Rix고딕 M" panose="02020603020101020101" pitchFamily="18" charset="-127"/>
              </a:rPr>
              <a:t>data</a:t>
            </a:r>
            <a:r>
              <a:rPr lang="ko-KR" altLang="en-US" sz="1400" dirty="0" smtClean="0">
                <a:latin typeface="Rix고딕 M" panose="02020603020101020101" pitchFamily="18" charset="-127"/>
                <a:ea typeface="Rix고딕 M" panose="02020603020101020101" pitchFamily="18" charset="-127"/>
              </a:rPr>
              <a:t>를 </a:t>
            </a:r>
            <a:r>
              <a:rPr lang="ko-KR" altLang="en-US" sz="1400" dirty="0">
                <a:latin typeface="Rix고딕 M" panose="02020603020101020101" pitchFamily="18" charset="-127"/>
                <a:ea typeface="Rix고딕 M" panose="02020603020101020101" pitchFamily="18" charset="-127"/>
              </a:rPr>
              <a:t>만들어내는 </a:t>
            </a:r>
            <a:r>
              <a:rPr lang="en-US" altLang="ko-KR" sz="1400" b="1" dirty="0" smtClean="0">
                <a:latin typeface="Rix고딕 M" panose="02020603020101020101" pitchFamily="18" charset="-127"/>
                <a:ea typeface="Rix고딕 M" panose="02020603020101020101" pitchFamily="18" charset="-127"/>
              </a:rPr>
              <a:t>Generator</a:t>
            </a:r>
            <a:r>
              <a:rPr lang="ko-KR" altLang="en-US" sz="1400" b="1" dirty="0" smtClean="0">
                <a:latin typeface="Rix고딕 M" panose="02020603020101020101" pitchFamily="18" charset="-127"/>
                <a:ea typeface="Rix고딕 M" panose="02020603020101020101" pitchFamily="18" charset="-127"/>
              </a:rPr>
              <a:t>와</a:t>
            </a:r>
            <a:r>
              <a:rPr lang="en-US" altLang="ko-KR" sz="1400" dirty="0" smtClean="0">
                <a:latin typeface="Rix고딕 M" panose="02020603020101020101" pitchFamily="18" charset="-127"/>
                <a:ea typeface="Rix고딕 M" panose="02020603020101020101" pitchFamily="18" charset="-127"/>
              </a:rPr>
              <a:t> </a:t>
            </a:r>
            <a:r>
              <a:rPr lang="ko-KR" altLang="en-US" sz="1400" dirty="0" smtClean="0">
                <a:latin typeface="Rix고딕 M" panose="02020603020101020101" pitchFamily="18" charset="-127"/>
                <a:ea typeface="Rix고딕 M" panose="02020603020101020101" pitchFamily="18" charset="-127"/>
              </a:rPr>
              <a:t> 만들어진 </a:t>
            </a:r>
            <a:r>
              <a:rPr lang="en-US" altLang="ko-KR" sz="1400" dirty="0" smtClean="0">
                <a:latin typeface="Rix고딕 M" panose="02020603020101020101" pitchFamily="18" charset="-127"/>
                <a:ea typeface="Rix고딕 M" panose="02020603020101020101" pitchFamily="18" charset="-127"/>
              </a:rPr>
              <a:t>data</a:t>
            </a:r>
            <a:r>
              <a:rPr lang="ko-KR" altLang="en-US" sz="1400" dirty="0">
                <a:latin typeface="Rix고딕 M" panose="02020603020101020101" pitchFamily="18" charset="-127"/>
                <a:ea typeface="Rix고딕 M" panose="02020603020101020101" pitchFamily="18" charset="-127"/>
              </a:rPr>
              <a:t>를</a:t>
            </a:r>
            <a:r>
              <a:rPr lang="ko-KR" altLang="en-US" sz="1400" dirty="0" smtClean="0">
                <a:latin typeface="Rix고딕 M" panose="02020603020101020101" pitchFamily="18" charset="-127"/>
                <a:ea typeface="Rix고딕 M" panose="02020603020101020101" pitchFamily="18" charset="-127"/>
              </a:rPr>
              <a:t> </a:t>
            </a:r>
            <a:r>
              <a:rPr lang="ko-KR" altLang="en-US" sz="1400" dirty="0">
                <a:latin typeface="Rix고딕 M" panose="02020603020101020101" pitchFamily="18" charset="-127"/>
                <a:ea typeface="Rix고딕 M" panose="02020603020101020101" pitchFamily="18" charset="-127"/>
              </a:rPr>
              <a:t>평가하는 </a:t>
            </a:r>
            <a:r>
              <a:rPr lang="en-US" altLang="ko-KR" sz="1400" b="1" dirty="0" smtClean="0">
                <a:latin typeface="Rix고딕 M" panose="02020603020101020101" pitchFamily="18" charset="-127"/>
                <a:ea typeface="Rix고딕 M" panose="02020603020101020101" pitchFamily="18" charset="-127"/>
              </a:rPr>
              <a:t>Discriminator</a:t>
            </a:r>
            <a:r>
              <a:rPr lang="ko-KR" altLang="en-US" sz="1400" dirty="0" smtClean="0">
                <a:latin typeface="Rix고딕 M" panose="02020603020101020101" pitchFamily="18" charset="-127"/>
                <a:ea typeface="Rix고딕 M" panose="02020603020101020101" pitchFamily="18" charset="-127"/>
              </a:rPr>
              <a:t>가 서로 </a:t>
            </a:r>
            <a:r>
              <a:rPr lang="ko-KR" altLang="en-US" sz="1400" dirty="0">
                <a:latin typeface="Rix고딕 M" panose="02020603020101020101" pitchFamily="18" charset="-127"/>
                <a:ea typeface="Rix고딕 M" panose="02020603020101020101" pitchFamily="18" charset="-127"/>
              </a:rPr>
              <a:t>대립</a:t>
            </a:r>
            <a:r>
              <a:rPr lang="en-US" altLang="ko-KR" sz="1400" dirty="0">
                <a:latin typeface="Rix고딕 M" panose="02020603020101020101" pitchFamily="18" charset="-127"/>
                <a:ea typeface="Rix고딕 M" panose="02020603020101020101" pitchFamily="18" charset="-127"/>
              </a:rPr>
              <a:t>(</a:t>
            </a:r>
            <a:r>
              <a:rPr lang="en-US" altLang="ko-KR" sz="1400" b="1" dirty="0">
                <a:latin typeface="Rix고딕 M" panose="02020603020101020101" pitchFamily="18" charset="-127"/>
                <a:ea typeface="Rix고딕 M" panose="02020603020101020101" pitchFamily="18" charset="-127"/>
              </a:rPr>
              <a:t>Adversarial</a:t>
            </a:r>
            <a:r>
              <a:rPr lang="en-US" altLang="ko-KR" sz="1400" dirty="0" smtClean="0">
                <a:latin typeface="Rix고딕 M" panose="02020603020101020101" pitchFamily="18" charset="-127"/>
                <a:ea typeface="Rix고딕 M" panose="02020603020101020101" pitchFamily="18" charset="-127"/>
              </a:rPr>
              <a:t>)</a:t>
            </a:r>
            <a:r>
              <a:rPr lang="ko-KR" altLang="en-US" sz="1400" dirty="0" smtClean="0">
                <a:latin typeface="Rix고딕 M" panose="02020603020101020101" pitchFamily="18" charset="-127"/>
                <a:ea typeface="Rix고딕 M" panose="02020603020101020101" pitchFamily="18" charset="-127"/>
              </a:rPr>
              <a:t>적으로 학습해가며 </a:t>
            </a:r>
            <a:r>
              <a:rPr lang="ko-KR" altLang="en-US" sz="1400" dirty="0">
                <a:latin typeface="Rix고딕 M" panose="02020603020101020101" pitchFamily="18" charset="-127"/>
                <a:ea typeface="Rix고딕 M" panose="02020603020101020101" pitchFamily="18" charset="-127"/>
              </a:rPr>
              <a:t>성능을 점차 개선해 나가자는 </a:t>
            </a:r>
            <a:r>
              <a:rPr lang="ko-KR" altLang="en-US" sz="1400" dirty="0" smtClean="0">
                <a:latin typeface="Rix고딕 M" panose="02020603020101020101" pitchFamily="18" charset="-127"/>
                <a:ea typeface="Rix고딕 M" panose="02020603020101020101" pitchFamily="18" charset="-127"/>
              </a:rPr>
              <a:t>개념</a:t>
            </a:r>
            <a:endParaRPr lang="ko-KR" altLang="en-US" sz="1400" dirty="0">
              <a:latin typeface="Rix고딕 M" panose="02020603020101020101" pitchFamily="18" charset="-127"/>
              <a:ea typeface="Rix고딕 M" panose="02020603020101020101" pitchFamily="18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1187624" y="3895865"/>
            <a:ext cx="662473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ko-KR" sz="1200" dirty="0" err="1">
                <a:solidFill>
                  <a:srgbClr val="666666"/>
                </a:solidFill>
                <a:latin typeface="Rix고딕 M" panose="02020603020101020101" pitchFamily="18" charset="-127"/>
                <a:ea typeface="Rix고딕 M" panose="02020603020101020101" pitchFamily="18" charset="-127"/>
              </a:rPr>
              <a:t>지폐위조범</a:t>
            </a:r>
            <a:r>
              <a:rPr lang="ko-KR" altLang="ko-KR" sz="1200" dirty="0">
                <a:solidFill>
                  <a:srgbClr val="666666"/>
                </a:solidFill>
                <a:latin typeface="Rix고딕 M" panose="02020603020101020101" pitchFamily="18" charset="-127"/>
                <a:ea typeface="Rix고딕 M" panose="02020603020101020101" pitchFamily="18" charset="-127"/>
              </a:rPr>
              <a:t>(</a:t>
            </a:r>
            <a:r>
              <a:rPr lang="ko-KR" altLang="ko-KR" sz="1200" dirty="0" err="1">
                <a:solidFill>
                  <a:srgbClr val="666666"/>
                </a:solidFill>
                <a:latin typeface="Rix고딕 M" panose="02020603020101020101" pitchFamily="18" charset="-127"/>
                <a:ea typeface="Rix고딕 M" panose="02020603020101020101" pitchFamily="18" charset="-127"/>
              </a:rPr>
              <a:t>Generator</a:t>
            </a:r>
            <a:r>
              <a:rPr lang="ko-KR" altLang="ko-KR" sz="1200" dirty="0">
                <a:solidFill>
                  <a:srgbClr val="666666"/>
                </a:solidFill>
                <a:latin typeface="Rix고딕 M" panose="02020603020101020101" pitchFamily="18" charset="-127"/>
                <a:ea typeface="Rix고딕 M" panose="02020603020101020101" pitchFamily="18" charset="-127"/>
              </a:rPr>
              <a:t>)은 경찰을 최대한 열심히 속이려고 하고 다른 한편에서는 경찰(</a:t>
            </a:r>
            <a:r>
              <a:rPr lang="ko-KR" altLang="ko-KR" sz="1200" dirty="0" err="1">
                <a:solidFill>
                  <a:srgbClr val="666666"/>
                </a:solidFill>
                <a:latin typeface="Rix고딕 M" panose="02020603020101020101" pitchFamily="18" charset="-127"/>
                <a:ea typeface="Rix고딕 M" panose="02020603020101020101" pitchFamily="18" charset="-127"/>
              </a:rPr>
              <a:t>Discriminator</a:t>
            </a:r>
            <a:r>
              <a:rPr lang="ko-KR" altLang="ko-KR" sz="1200" dirty="0">
                <a:solidFill>
                  <a:srgbClr val="666666"/>
                </a:solidFill>
                <a:latin typeface="Rix고딕 M" panose="02020603020101020101" pitchFamily="18" charset="-127"/>
                <a:ea typeface="Rix고딕 M" panose="02020603020101020101" pitchFamily="18" charset="-127"/>
              </a:rPr>
              <a:t>)이 이렇게 위조된 지폐를 진짜와 감별하려고(</a:t>
            </a:r>
            <a:r>
              <a:rPr lang="ko-KR" altLang="ko-KR" sz="1200" dirty="0" err="1">
                <a:solidFill>
                  <a:srgbClr val="666666"/>
                </a:solidFill>
                <a:latin typeface="Rix고딕 M" panose="02020603020101020101" pitchFamily="18" charset="-127"/>
                <a:ea typeface="Rix고딕 M" panose="02020603020101020101" pitchFamily="18" charset="-127"/>
              </a:rPr>
              <a:t>Classify</a:t>
            </a:r>
            <a:r>
              <a:rPr lang="ko-KR" altLang="ko-KR" sz="1200" dirty="0">
                <a:solidFill>
                  <a:srgbClr val="666666"/>
                </a:solidFill>
                <a:latin typeface="Rix고딕 M" panose="02020603020101020101" pitchFamily="18" charset="-127"/>
                <a:ea typeface="Rix고딕 M" panose="02020603020101020101" pitchFamily="18" charset="-127"/>
              </a:rPr>
              <a:t>) </a:t>
            </a:r>
            <a:r>
              <a:rPr lang="ko-KR" altLang="en-US" sz="1200" dirty="0" smtClean="0">
                <a:solidFill>
                  <a:srgbClr val="666666"/>
                </a:solidFill>
                <a:latin typeface="Rix고딕 M" panose="02020603020101020101" pitchFamily="18" charset="-127"/>
                <a:ea typeface="Rix고딕 M" panose="02020603020101020101" pitchFamily="18" charset="-127"/>
              </a:rPr>
              <a:t>노</a:t>
            </a:r>
            <a:r>
              <a:rPr lang="ko-KR" altLang="ko-KR" sz="1200" dirty="0" smtClean="0">
                <a:solidFill>
                  <a:srgbClr val="666666"/>
                </a:solidFill>
                <a:latin typeface="Rix고딕 M" panose="02020603020101020101" pitchFamily="18" charset="-127"/>
                <a:ea typeface="Rix고딕 M" panose="02020603020101020101" pitchFamily="18" charset="-127"/>
              </a:rPr>
              <a:t>력한다</a:t>
            </a:r>
            <a:r>
              <a:rPr lang="ko-KR" altLang="ko-KR" sz="1200" dirty="0">
                <a:solidFill>
                  <a:srgbClr val="666666"/>
                </a:solidFill>
                <a:latin typeface="Rix고딕 M" panose="02020603020101020101" pitchFamily="18" charset="-127"/>
                <a:ea typeface="Rix고딕 M" panose="02020603020101020101" pitchFamily="18" charset="-127"/>
              </a:rPr>
              <a:t>.</a:t>
            </a:r>
            <a:r>
              <a:rPr lang="ko-KR" altLang="ko-KR" sz="1200" dirty="0">
                <a:latin typeface="Rix고딕 M" panose="02020603020101020101" pitchFamily="18" charset="-127"/>
                <a:ea typeface="Rix고딕 M" panose="02020603020101020101" pitchFamily="18" charset="-127"/>
              </a:rPr>
              <a:t/>
            </a:r>
            <a:br>
              <a:rPr lang="ko-KR" altLang="ko-KR" sz="1200" dirty="0">
                <a:latin typeface="Rix고딕 M" panose="02020603020101020101" pitchFamily="18" charset="-127"/>
                <a:ea typeface="Rix고딕 M" panose="02020603020101020101" pitchFamily="18" charset="-127"/>
              </a:rPr>
            </a:br>
            <a:r>
              <a:rPr lang="ko-KR" altLang="ko-KR" sz="1200" dirty="0">
                <a:solidFill>
                  <a:srgbClr val="666666"/>
                </a:solidFill>
                <a:latin typeface="Rix고딕 M" panose="02020603020101020101" pitchFamily="18" charset="-127"/>
                <a:ea typeface="Rix고딕 M" panose="02020603020101020101" pitchFamily="18" charset="-127"/>
              </a:rPr>
              <a:t>이런 경쟁 속에서 두 그룹 모두 속이고 구별하는 서로의 능력이 발전하게 되고 결과적으로는 진짜 지폐와 위조 지폐를 구별할 수 없을 정도(구별할 확률 </a:t>
            </a:r>
            <a:r>
              <a:rPr lang="ko-KR" altLang="ko-KR" sz="1200" dirty="0" err="1">
                <a:solidFill>
                  <a:srgbClr val="666666"/>
                </a:solidFill>
                <a:latin typeface="Rix고딕 M" panose="02020603020101020101" pitchFamily="18" charset="-127"/>
                <a:ea typeface="Rix고딕 M" panose="02020603020101020101" pitchFamily="18" charset="-127"/>
              </a:rPr>
              <a:t>pd</a:t>
            </a:r>
            <a:r>
              <a:rPr lang="ko-KR" altLang="ko-KR" sz="1200" dirty="0">
                <a:solidFill>
                  <a:srgbClr val="666666"/>
                </a:solidFill>
                <a:latin typeface="Rix고딕 M" panose="02020603020101020101" pitchFamily="18" charset="-127"/>
                <a:ea typeface="Rix고딕 M" panose="02020603020101020101" pitchFamily="18" charset="-127"/>
              </a:rPr>
              <a:t>=0.5)에 이른다는 것</a:t>
            </a:r>
            <a:r>
              <a:rPr lang="ko-KR" altLang="ko-KR" sz="1200" dirty="0">
                <a:latin typeface="Rix고딕 M" panose="02020603020101020101" pitchFamily="18" charset="-127"/>
                <a:ea typeface="Rix고딕 M" panose="02020603020101020101" pitchFamily="18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10632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"/>
          <p:cNvSpPr>
            <a:spLocks noGrp="1"/>
          </p:cNvSpPr>
          <p:nvPr>
            <p:ph type="title"/>
          </p:nvPr>
        </p:nvSpPr>
        <p:spPr>
          <a:xfrm>
            <a:off x="827584" y="274638"/>
            <a:ext cx="7859216" cy="11430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ko-KR" altLang="en-US" sz="3200" b="1" dirty="0" smtClean="0">
                <a:solidFill>
                  <a:srgbClr val="08084C"/>
                </a:solidFill>
                <a:latin typeface="Rix고딕 EB" panose="02020603020101020101" pitchFamily="18" charset="-127"/>
                <a:ea typeface="Rix고딕 EB" panose="02020603020101020101" pitchFamily="18" charset="-127"/>
              </a:rPr>
              <a:t>부록</a:t>
            </a:r>
            <a:endParaRPr lang="en-US" altLang="ko-KR" sz="3200" b="1" dirty="0">
              <a:solidFill>
                <a:srgbClr val="08084C"/>
              </a:solidFill>
              <a:latin typeface="Rix고딕 EB" panose="02020603020101020101" pitchFamily="18" charset="-127"/>
              <a:ea typeface="Rix고딕 EB" panose="02020603020101020101" pitchFamily="18" charset="-127"/>
            </a:endParaRPr>
          </a:p>
        </p:txBody>
      </p:sp>
      <p:grpSp>
        <p:nvGrpSpPr>
          <p:cNvPr id="15" name="그룹 2"/>
          <p:cNvGrpSpPr/>
          <p:nvPr/>
        </p:nvGrpSpPr>
        <p:grpSpPr>
          <a:xfrm>
            <a:off x="344428" y="260648"/>
            <a:ext cx="637647" cy="769441"/>
            <a:chOff x="332205" y="260648"/>
            <a:chExt cx="637647" cy="769441"/>
          </a:xfrm>
        </p:grpSpPr>
        <p:grpSp>
          <p:nvGrpSpPr>
            <p:cNvPr id="16" name="그룹 8"/>
            <p:cNvGrpSpPr/>
            <p:nvPr/>
          </p:nvGrpSpPr>
          <p:grpSpPr>
            <a:xfrm>
              <a:off x="332205" y="260648"/>
              <a:ext cx="504056" cy="769441"/>
              <a:chOff x="598860" y="1563142"/>
              <a:chExt cx="504056" cy="769441"/>
            </a:xfrm>
          </p:grpSpPr>
          <p:sp>
            <p:nvSpPr>
              <p:cNvPr id="18" name="TextBox 17"/>
              <p:cNvSpPr txBox="1"/>
              <p:nvPr/>
            </p:nvSpPr>
            <p:spPr>
              <a:xfrm>
                <a:off x="598860" y="1563142"/>
                <a:ext cx="504056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sz="4400" b="1" dirty="0">
                    <a:solidFill>
                      <a:srgbClr val="08084C"/>
                    </a:solidFill>
                    <a:latin typeface="Rix고딕 EB" panose="02020603020101020101" pitchFamily="18" charset="-127"/>
                    <a:ea typeface="Rix고딕 EB" panose="02020603020101020101" pitchFamily="18" charset="-127"/>
                    <a:cs typeface="Arial" panose="020B0604020202020204" pitchFamily="34" charset="0"/>
                  </a:rPr>
                  <a:t>5</a:t>
                </a:r>
                <a:endParaRPr lang="ko-KR" altLang="en-US" sz="4400" b="1" dirty="0">
                  <a:solidFill>
                    <a:srgbClr val="08084C"/>
                  </a:solidFill>
                  <a:latin typeface="Rix고딕 EB" panose="02020603020101020101" pitchFamily="18" charset="-127"/>
                  <a:ea typeface="Rix고딕 EB" panose="02020603020101020101" pitchFamily="18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19" name="직각 삼각형 18"/>
              <p:cNvSpPr/>
              <p:nvPr/>
            </p:nvSpPr>
            <p:spPr>
              <a:xfrm rot="16200000">
                <a:off x="638864" y="1868532"/>
                <a:ext cx="464050" cy="464052"/>
              </a:xfrm>
              <a:prstGeom prst="rt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08084C"/>
                  </a:solidFill>
                  <a:latin typeface="+mj-lt"/>
                  <a:ea typeface="나눔바른고딕 Light" panose="020B0603020101020101" pitchFamily="50" charset="-127"/>
                </a:endParaRPr>
              </a:p>
            </p:txBody>
          </p:sp>
          <p:cxnSp>
            <p:nvCxnSpPr>
              <p:cNvPr id="20" name="직선 연결선 19"/>
              <p:cNvCxnSpPr>
                <a:stCxn id="19" idx="4"/>
                <a:endCxn id="19" idx="0"/>
              </p:cNvCxnSpPr>
              <p:nvPr/>
            </p:nvCxnSpPr>
            <p:spPr>
              <a:xfrm flipH="1">
                <a:off x="638863" y="1868533"/>
                <a:ext cx="464052" cy="464050"/>
              </a:xfrm>
              <a:prstGeom prst="line">
                <a:avLst/>
              </a:prstGeom>
              <a:ln w="3175">
                <a:solidFill>
                  <a:srgbClr val="08084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" name="직사각형 16"/>
            <p:cNvSpPr/>
            <p:nvPr/>
          </p:nvSpPr>
          <p:spPr>
            <a:xfrm rot="18900000">
              <a:off x="345963" y="712665"/>
              <a:ext cx="623889" cy="2539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50" dirty="0" smtClean="0">
                  <a:solidFill>
                    <a:srgbClr val="08084C"/>
                  </a:solidFill>
                  <a:latin typeface="Rix고딕 EB" panose="02020603020101020101" pitchFamily="18" charset="-127"/>
                  <a:ea typeface="Rix고딕 EB" panose="02020603020101020101" pitchFamily="18" charset="-127"/>
                </a:rPr>
                <a:t>ISD lab</a:t>
              </a:r>
              <a:endParaRPr lang="ko-KR" altLang="en-US" sz="1050" dirty="0">
                <a:solidFill>
                  <a:srgbClr val="08084C"/>
                </a:solidFill>
                <a:latin typeface="Rix고딕 EB" panose="02020603020101020101" pitchFamily="18" charset="-127"/>
                <a:ea typeface="Rix고딕 EB" panose="02020603020101020101" pitchFamily="18" charset="-127"/>
              </a:endParaRPr>
            </a:p>
          </p:txBody>
        </p:sp>
      </p:grpSp>
      <p:sp>
        <p:nvSpPr>
          <p:cNvPr id="9" name="내용 개체 틀 2"/>
          <p:cNvSpPr txBox="1">
            <a:spLocks/>
          </p:cNvSpPr>
          <p:nvPr/>
        </p:nvSpPr>
        <p:spPr>
          <a:xfrm>
            <a:off x="1691680" y="2029878"/>
            <a:ext cx="7776864" cy="12241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800"/>
              </a:spcAft>
              <a:buClr>
                <a:srgbClr val="002060"/>
              </a:buClr>
              <a:buNone/>
            </a:pPr>
            <a:endParaRPr lang="en-US" altLang="ko-KR" sz="1600" dirty="0" smtClean="0">
              <a:latin typeface="Rix고딕 M" panose="02020603020101020101" pitchFamily="18" charset="-127"/>
              <a:ea typeface="Rix고딕 M" panose="020206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79512" y="1340768"/>
            <a:ext cx="19544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68288" indent="-268288">
              <a:spcBef>
                <a:spcPts val="0"/>
              </a:spcBef>
              <a:spcAft>
                <a:spcPts val="800"/>
              </a:spcAft>
              <a:buClr>
                <a:srgbClr val="002060"/>
              </a:buClr>
              <a:buFont typeface="Wingdings" panose="05000000000000000000" pitchFamily="2" charset="2"/>
              <a:buChar char="§"/>
            </a:pPr>
            <a:r>
              <a:rPr lang="en-US" altLang="ko-KR" dirty="0" smtClean="0">
                <a:solidFill>
                  <a:srgbClr val="000066"/>
                </a:solidFill>
                <a:latin typeface="Rix고딕 M" panose="02020603020101020101" pitchFamily="18" charset="-127"/>
                <a:ea typeface="Rix고딕 M" panose="02020603020101020101" pitchFamily="18" charset="-127"/>
              </a:rPr>
              <a:t>Value function</a:t>
            </a:r>
            <a:endParaRPr lang="en-US" altLang="ko-KR" dirty="0">
              <a:solidFill>
                <a:srgbClr val="000066"/>
              </a:solidFill>
              <a:latin typeface="Rix고딕 M" panose="02020603020101020101" pitchFamily="18" charset="-127"/>
              <a:ea typeface="Rix고딕 M" panose="02020603020101020101" pitchFamily="18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2276872"/>
            <a:ext cx="6048672" cy="69033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67544" y="1916832"/>
            <a:ext cx="89289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atin typeface="Rix고딕 M" panose="02020603020101020101" pitchFamily="18" charset="-127"/>
                <a:ea typeface="Rix고딕 M" panose="02020603020101020101" pitchFamily="18" charset="-127"/>
              </a:rPr>
              <a:t>GAN</a:t>
            </a:r>
            <a:r>
              <a:rPr lang="ko-KR" altLang="en-US" sz="1400" dirty="0" smtClean="0">
                <a:latin typeface="Rix고딕 M" panose="02020603020101020101" pitchFamily="18" charset="-127"/>
                <a:ea typeface="Rix고딕 M" panose="02020603020101020101" pitchFamily="18" charset="-127"/>
              </a:rPr>
              <a:t>은 </a:t>
            </a:r>
            <a:r>
              <a:rPr lang="en-US" altLang="ko-KR" sz="1400" dirty="0" smtClean="0">
                <a:latin typeface="Rix고딕 M" panose="02020603020101020101" pitchFamily="18" charset="-127"/>
                <a:ea typeface="Rix고딕 M" panose="02020603020101020101" pitchFamily="18" charset="-127"/>
              </a:rPr>
              <a:t>D</a:t>
            </a:r>
            <a:r>
              <a:rPr lang="ko-KR" altLang="en-US" sz="1400" dirty="0" smtClean="0">
                <a:latin typeface="Rix고딕 M" panose="02020603020101020101" pitchFamily="18" charset="-127"/>
                <a:ea typeface="Rix고딕 M" panose="02020603020101020101" pitchFamily="18" charset="-127"/>
              </a:rPr>
              <a:t>와 </a:t>
            </a:r>
            <a:r>
              <a:rPr lang="en-US" altLang="ko-KR" sz="1400" dirty="0" smtClean="0">
                <a:latin typeface="Rix고딕 M" panose="02020603020101020101" pitchFamily="18" charset="-127"/>
                <a:ea typeface="Rix고딕 M" panose="02020603020101020101" pitchFamily="18" charset="-127"/>
              </a:rPr>
              <a:t>G</a:t>
            </a:r>
            <a:r>
              <a:rPr lang="ko-KR" altLang="en-US" sz="1400" dirty="0" smtClean="0">
                <a:latin typeface="Rix고딕 M" panose="02020603020101020101" pitchFamily="18" charset="-127"/>
                <a:ea typeface="Rix고딕 M" panose="02020603020101020101" pitchFamily="18" charset="-127"/>
              </a:rPr>
              <a:t>에 대하여 다음과 같은 </a:t>
            </a:r>
            <a:r>
              <a:rPr lang="en-US" altLang="ko-KR" sz="1400" dirty="0" smtClean="0">
                <a:latin typeface="Rix고딕 M" panose="02020603020101020101" pitchFamily="18" charset="-127"/>
                <a:ea typeface="Rix고딕 M" panose="02020603020101020101" pitchFamily="18" charset="-127"/>
              </a:rPr>
              <a:t>value function</a:t>
            </a:r>
            <a:r>
              <a:rPr lang="ko-KR" altLang="en-US" sz="1400" dirty="0" smtClean="0">
                <a:latin typeface="Rix고딕 M" panose="02020603020101020101" pitchFamily="18" charset="-127"/>
                <a:ea typeface="Rix고딕 M" panose="02020603020101020101" pitchFamily="18" charset="-127"/>
              </a:rPr>
              <a:t>을 </a:t>
            </a:r>
            <a:r>
              <a:rPr lang="en-US" altLang="ko-KR" sz="1400" dirty="0" smtClean="0">
                <a:latin typeface="Rix고딕 M" panose="02020603020101020101" pitchFamily="18" charset="-127"/>
                <a:ea typeface="Rix고딕 M" panose="02020603020101020101" pitchFamily="18" charset="-127"/>
              </a:rPr>
              <a:t>minimax problem</a:t>
            </a:r>
            <a:r>
              <a:rPr lang="ko-KR" altLang="en-US" sz="1400" dirty="0" smtClean="0">
                <a:latin typeface="Rix고딕 M" panose="02020603020101020101" pitchFamily="18" charset="-127"/>
                <a:ea typeface="Rix고딕 M" panose="02020603020101020101" pitchFamily="18" charset="-127"/>
              </a:rPr>
              <a:t>으로 </a:t>
            </a:r>
            <a:r>
              <a:rPr lang="ko-KR" altLang="en-US" sz="1400" dirty="0" err="1" smtClean="0">
                <a:latin typeface="Rix고딕 M" panose="02020603020101020101" pitchFamily="18" charset="-127"/>
                <a:ea typeface="Rix고딕 M" panose="02020603020101020101" pitchFamily="18" charset="-127"/>
              </a:rPr>
              <a:t>풀게됨</a:t>
            </a:r>
            <a:r>
              <a:rPr lang="ko-KR" altLang="en-US" sz="1400" dirty="0" smtClean="0">
                <a:latin typeface="Rix고딕 M" panose="02020603020101020101" pitchFamily="18" charset="-127"/>
                <a:ea typeface="Rix고딕 M" panose="02020603020101020101" pitchFamily="18" charset="-127"/>
              </a:rPr>
              <a:t> </a:t>
            </a:r>
            <a:endParaRPr lang="ko-KR" altLang="en-US" sz="1400" dirty="0">
              <a:latin typeface="Rix고딕 M" panose="02020603020101020101" pitchFamily="18" charset="-127"/>
              <a:ea typeface="Rix고딕 M" panose="0202060302010102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39552" y="2813321"/>
            <a:ext cx="89289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atin typeface="Rix고딕 M" panose="02020603020101020101" pitchFamily="18" charset="-127"/>
                <a:ea typeface="Rix고딕 M" panose="02020603020101020101" pitchFamily="18" charset="-127"/>
              </a:rPr>
              <a:t>D</a:t>
            </a:r>
            <a:r>
              <a:rPr lang="ko-KR" altLang="en-US" sz="1400" dirty="0" smtClean="0">
                <a:latin typeface="Rix고딕 M" panose="02020603020101020101" pitchFamily="18" charset="-127"/>
                <a:ea typeface="Rix고딕 M" panose="02020603020101020101" pitchFamily="18" charset="-127"/>
              </a:rPr>
              <a:t>의 입장 </a:t>
            </a:r>
            <a:r>
              <a:rPr lang="en-US" altLang="ko-KR" sz="1400" dirty="0" smtClean="0">
                <a:latin typeface="Rix고딕 M" panose="02020603020101020101" pitchFamily="18" charset="-127"/>
                <a:ea typeface="Rix고딕 M" panose="02020603020101020101" pitchFamily="18" charset="-127"/>
              </a:rPr>
              <a:t>: D(x)</a:t>
            </a:r>
            <a:r>
              <a:rPr lang="ko-KR" altLang="en-US" sz="1400" dirty="0" smtClean="0">
                <a:latin typeface="Rix고딕 M" panose="02020603020101020101" pitchFamily="18" charset="-127"/>
                <a:ea typeface="Rix고딕 M" panose="02020603020101020101" pitchFamily="18" charset="-127"/>
              </a:rPr>
              <a:t>가 </a:t>
            </a:r>
            <a:r>
              <a:rPr lang="en-US" altLang="ko-KR" sz="1400" dirty="0" smtClean="0">
                <a:latin typeface="Rix고딕 M" panose="02020603020101020101" pitchFamily="18" charset="-127"/>
                <a:ea typeface="Rix고딕 M" panose="02020603020101020101" pitchFamily="18" charset="-127"/>
              </a:rPr>
              <a:t>1</a:t>
            </a:r>
            <a:r>
              <a:rPr lang="ko-KR" altLang="en-US" sz="1400" dirty="0" smtClean="0">
                <a:latin typeface="Rix고딕 M" panose="02020603020101020101" pitchFamily="18" charset="-127"/>
                <a:ea typeface="Rix고딕 M" panose="02020603020101020101" pitchFamily="18" charset="-127"/>
              </a:rPr>
              <a:t>이고 </a:t>
            </a:r>
            <a:r>
              <a:rPr lang="en-US" altLang="ko-KR" sz="1100" dirty="0" smtClean="0">
                <a:latin typeface="Rix고딕 M" panose="02020603020101020101" pitchFamily="18" charset="-127"/>
                <a:ea typeface="Rix고딕 M" panose="02020603020101020101" pitchFamily="18" charset="-127"/>
              </a:rPr>
              <a:t>(</a:t>
            </a:r>
            <a:r>
              <a:rPr lang="ko-KR" altLang="en-US" sz="1100" dirty="0" smtClean="0">
                <a:latin typeface="Rix고딕 M" panose="02020603020101020101" pitchFamily="18" charset="-127"/>
                <a:ea typeface="Rix고딕 M" panose="02020603020101020101" pitchFamily="18" charset="-127"/>
              </a:rPr>
              <a:t>진짜 데이터를 </a:t>
            </a:r>
            <a:r>
              <a:rPr lang="en-US" altLang="ko-KR" sz="1100" dirty="0" smtClean="0">
                <a:latin typeface="Rix고딕 M" panose="02020603020101020101" pitchFamily="18" charset="-127"/>
                <a:ea typeface="Rix고딕 M" panose="02020603020101020101" pitchFamily="18" charset="-127"/>
              </a:rPr>
              <a:t>1</a:t>
            </a:r>
            <a:r>
              <a:rPr lang="ko-KR" altLang="en-US" sz="1100" dirty="0" smtClean="0">
                <a:latin typeface="Rix고딕 M" panose="02020603020101020101" pitchFamily="18" charset="-127"/>
                <a:ea typeface="Rix고딕 M" panose="02020603020101020101" pitchFamily="18" charset="-127"/>
              </a:rPr>
              <a:t>로 구분</a:t>
            </a:r>
            <a:r>
              <a:rPr lang="en-US" altLang="ko-KR" sz="1100" dirty="0" smtClean="0">
                <a:latin typeface="Rix고딕 M" panose="02020603020101020101" pitchFamily="18" charset="-127"/>
                <a:ea typeface="Rix고딕 M" panose="02020603020101020101" pitchFamily="18" charset="-127"/>
              </a:rPr>
              <a:t>)</a:t>
            </a:r>
            <a:r>
              <a:rPr lang="en-US" altLang="ko-KR" sz="1400" dirty="0" smtClean="0">
                <a:latin typeface="Rix고딕 M" panose="02020603020101020101" pitchFamily="18" charset="-127"/>
                <a:ea typeface="Rix고딕 M" panose="02020603020101020101" pitchFamily="18" charset="-127"/>
              </a:rPr>
              <a:t> D(G(z))</a:t>
            </a:r>
            <a:r>
              <a:rPr lang="ko-KR" altLang="en-US" sz="1400" dirty="0" smtClean="0">
                <a:latin typeface="Rix고딕 M" panose="02020603020101020101" pitchFamily="18" charset="-127"/>
                <a:ea typeface="Rix고딕 M" panose="02020603020101020101" pitchFamily="18" charset="-127"/>
              </a:rPr>
              <a:t>가</a:t>
            </a:r>
            <a:r>
              <a:rPr lang="en-US" altLang="ko-KR" sz="1400" dirty="0" smtClean="0">
                <a:latin typeface="Rix고딕 M" panose="02020603020101020101" pitchFamily="18" charset="-127"/>
                <a:ea typeface="Rix고딕 M" panose="02020603020101020101" pitchFamily="18" charset="-127"/>
              </a:rPr>
              <a:t> 0</a:t>
            </a:r>
            <a:r>
              <a:rPr lang="ko-KR" altLang="en-US" sz="1400" dirty="0" smtClean="0">
                <a:latin typeface="Rix고딕 M" panose="02020603020101020101" pitchFamily="18" charset="-127"/>
                <a:ea typeface="Rix고딕 M" panose="02020603020101020101" pitchFamily="18" charset="-127"/>
              </a:rPr>
              <a:t>일 때</a:t>
            </a:r>
            <a:r>
              <a:rPr lang="ko-KR" altLang="en-US" sz="1100" dirty="0" smtClean="0">
                <a:latin typeface="Rix고딕 M" panose="02020603020101020101" pitchFamily="18" charset="-127"/>
                <a:ea typeface="Rix고딕 M" panose="02020603020101020101" pitchFamily="18" charset="-127"/>
              </a:rPr>
              <a:t> </a:t>
            </a:r>
            <a:r>
              <a:rPr lang="en-US" altLang="ko-KR" sz="1100" dirty="0" smtClean="0">
                <a:latin typeface="Rix고딕 M" panose="02020603020101020101" pitchFamily="18" charset="-127"/>
                <a:ea typeface="Rix고딕 M" panose="02020603020101020101" pitchFamily="18" charset="-127"/>
              </a:rPr>
              <a:t>(</a:t>
            </a:r>
            <a:r>
              <a:rPr lang="ko-KR" altLang="en-US" sz="1100" dirty="0" smtClean="0">
                <a:latin typeface="Rix고딕 M" panose="02020603020101020101" pitchFamily="18" charset="-127"/>
                <a:ea typeface="Rix고딕 M" panose="02020603020101020101" pitchFamily="18" charset="-127"/>
              </a:rPr>
              <a:t>가짜 데이터를 </a:t>
            </a:r>
            <a:r>
              <a:rPr lang="en-US" altLang="ko-KR" sz="1100" dirty="0" smtClean="0">
                <a:latin typeface="Rix고딕 M" panose="02020603020101020101" pitchFamily="18" charset="-127"/>
                <a:ea typeface="Rix고딕 M" panose="02020603020101020101" pitchFamily="18" charset="-127"/>
              </a:rPr>
              <a:t>0</a:t>
            </a:r>
            <a:r>
              <a:rPr lang="ko-KR" altLang="en-US" sz="1100" dirty="0" smtClean="0">
                <a:latin typeface="Rix고딕 M" panose="02020603020101020101" pitchFamily="18" charset="-127"/>
                <a:ea typeface="Rix고딕 M" panose="02020603020101020101" pitchFamily="18" charset="-127"/>
              </a:rPr>
              <a:t>으로 구분</a:t>
            </a:r>
            <a:r>
              <a:rPr lang="en-US" altLang="ko-KR" sz="1100" dirty="0" smtClean="0">
                <a:latin typeface="Rix고딕 M" panose="02020603020101020101" pitchFamily="18" charset="-127"/>
                <a:ea typeface="Rix고딕 M" panose="02020603020101020101" pitchFamily="18" charset="-127"/>
              </a:rPr>
              <a:t>)</a:t>
            </a:r>
            <a:r>
              <a:rPr lang="en-US" altLang="ko-KR" sz="1400" dirty="0" smtClean="0">
                <a:latin typeface="Rix고딕 M" panose="02020603020101020101" pitchFamily="18" charset="-127"/>
                <a:ea typeface="Rix고딕 M" panose="02020603020101020101" pitchFamily="18" charset="-127"/>
              </a:rPr>
              <a:t> V</a:t>
            </a:r>
            <a:r>
              <a:rPr lang="ko-KR" altLang="en-US" sz="1400" dirty="0" smtClean="0">
                <a:latin typeface="Rix고딕 M" panose="02020603020101020101" pitchFamily="18" charset="-127"/>
                <a:ea typeface="Rix고딕 M" panose="02020603020101020101" pitchFamily="18" charset="-127"/>
              </a:rPr>
              <a:t>는 최대값</a:t>
            </a:r>
            <a:endParaRPr lang="ko-KR" altLang="en-US" sz="1400" dirty="0">
              <a:latin typeface="Rix고딕 M" panose="02020603020101020101" pitchFamily="18" charset="-127"/>
              <a:ea typeface="Rix고딕 M" panose="02020603020101020101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39552" y="3121098"/>
            <a:ext cx="89289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atin typeface="Rix고딕 M" panose="02020603020101020101" pitchFamily="18" charset="-127"/>
                <a:ea typeface="Rix고딕 M" panose="02020603020101020101" pitchFamily="18" charset="-127"/>
              </a:rPr>
              <a:t>G</a:t>
            </a:r>
            <a:r>
              <a:rPr lang="ko-KR" altLang="en-US" sz="1400" dirty="0" smtClean="0">
                <a:latin typeface="Rix고딕 M" panose="02020603020101020101" pitchFamily="18" charset="-127"/>
                <a:ea typeface="Rix고딕 M" panose="02020603020101020101" pitchFamily="18" charset="-127"/>
              </a:rPr>
              <a:t>의 입장 </a:t>
            </a:r>
            <a:r>
              <a:rPr lang="en-US" altLang="ko-KR" sz="1400" dirty="0" smtClean="0">
                <a:latin typeface="Rix고딕 M" panose="02020603020101020101" pitchFamily="18" charset="-127"/>
                <a:ea typeface="Rix고딕 M" panose="02020603020101020101" pitchFamily="18" charset="-127"/>
              </a:rPr>
              <a:t>: D(G(z))</a:t>
            </a:r>
            <a:r>
              <a:rPr lang="ko-KR" altLang="en-US" sz="1400" dirty="0" smtClean="0">
                <a:latin typeface="Rix고딕 M" panose="02020603020101020101" pitchFamily="18" charset="-127"/>
                <a:ea typeface="Rix고딕 M" panose="02020603020101020101" pitchFamily="18" charset="-127"/>
              </a:rPr>
              <a:t>가 </a:t>
            </a:r>
            <a:r>
              <a:rPr lang="en-US" altLang="ko-KR" sz="1400" dirty="0" smtClean="0">
                <a:latin typeface="Rix고딕 M" panose="02020603020101020101" pitchFamily="18" charset="-127"/>
                <a:ea typeface="Rix고딕 M" panose="02020603020101020101" pitchFamily="18" charset="-127"/>
              </a:rPr>
              <a:t>1</a:t>
            </a:r>
            <a:r>
              <a:rPr lang="ko-KR" altLang="en-US" sz="1400" dirty="0" smtClean="0">
                <a:latin typeface="Rix고딕 M" panose="02020603020101020101" pitchFamily="18" charset="-127"/>
                <a:ea typeface="Rix고딕 M" panose="02020603020101020101" pitchFamily="18" charset="-127"/>
              </a:rPr>
              <a:t>일 때</a:t>
            </a:r>
            <a:r>
              <a:rPr lang="ko-KR" altLang="en-US" sz="1100" dirty="0" smtClean="0">
                <a:latin typeface="Rix고딕 M" panose="02020603020101020101" pitchFamily="18" charset="-127"/>
                <a:ea typeface="Rix고딕 M" panose="02020603020101020101" pitchFamily="18" charset="-127"/>
              </a:rPr>
              <a:t> </a:t>
            </a:r>
            <a:r>
              <a:rPr lang="en-US" altLang="ko-KR" sz="1100" dirty="0" smtClean="0">
                <a:latin typeface="Rix고딕 M" panose="02020603020101020101" pitchFamily="18" charset="-127"/>
                <a:ea typeface="Rix고딕 M" panose="02020603020101020101" pitchFamily="18" charset="-127"/>
              </a:rPr>
              <a:t>(</a:t>
            </a:r>
            <a:r>
              <a:rPr lang="ko-KR" altLang="en-US" sz="1100" dirty="0" smtClean="0">
                <a:latin typeface="Rix고딕 M" panose="02020603020101020101" pitchFamily="18" charset="-127"/>
                <a:ea typeface="Rix고딕 M" panose="02020603020101020101" pitchFamily="18" charset="-127"/>
              </a:rPr>
              <a:t>가짜 데이터를 </a:t>
            </a:r>
            <a:r>
              <a:rPr lang="en-US" altLang="ko-KR" sz="1100" dirty="0" smtClean="0">
                <a:latin typeface="Rix고딕 M" panose="02020603020101020101" pitchFamily="18" charset="-127"/>
                <a:ea typeface="Rix고딕 M" panose="02020603020101020101" pitchFamily="18" charset="-127"/>
              </a:rPr>
              <a:t>1</a:t>
            </a:r>
            <a:r>
              <a:rPr lang="ko-KR" altLang="en-US" sz="1100" dirty="0" smtClean="0">
                <a:latin typeface="Rix고딕 M" panose="02020603020101020101" pitchFamily="18" charset="-127"/>
                <a:ea typeface="Rix고딕 M" panose="02020603020101020101" pitchFamily="18" charset="-127"/>
              </a:rPr>
              <a:t>로 속임</a:t>
            </a:r>
            <a:r>
              <a:rPr lang="en-US" altLang="ko-KR" sz="1100" dirty="0" smtClean="0">
                <a:latin typeface="Rix고딕 M" panose="02020603020101020101" pitchFamily="18" charset="-127"/>
                <a:ea typeface="Rix고딕 M" panose="02020603020101020101" pitchFamily="18" charset="-127"/>
              </a:rPr>
              <a:t>)</a:t>
            </a:r>
            <a:r>
              <a:rPr lang="en-US" altLang="ko-KR" sz="1400" dirty="0" smtClean="0">
                <a:latin typeface="Rix고딕 M" panose="02020603020101020101" pitchFamily="18" charset="-127"/>
                <a:ea typeface="Rix고딕 M" panose="02020603020101020101" pitchFamily="18" charset="-127"/>
              </a:rPr>
              <a:t> V</a:t>
            </a:r>
            <a:r>
              <a:rPr lang="ko-KR" altLang="en-US" sz="1400" dirty="0" smtClean="0">
                <a:latin typeface="Rix고딕 M" panose="02020603020101020101" pitchFamily="18" charset="-127"/>
                <a:ea typeface="Rix고딕 M" panose="02020603020101020101" pitchFamily="18" charset="-127"/>
              </a:rPr>
              <a:t>는 최</a:t>
            </a:r>
            <a:r>
              <a:rPr lang="ko-KR" altLang="en-US" sz="1400" dirty="0">
                <a:latin typeface="Rix고딕 M" panose="02020603020101020101" pitchFamily="18" charset="-127"/>
                <a:ea typeface="Rix고딕 M" panose="02020603020101020101" pitchFamily="18" charset="-127"/>
              </a:rPr>
              <a:t>소</a:t>
            </a:r>
            <a:r>
              <a:rPr lang="ko-KR" altLang="en-US" sz="1400" dirty="0" smtClean="0">
                <a:latin typeface="Rix고딕 M" panose="02020603020101020101" pitchFamily="18" charset="-127"/>
                <a:ea typeface="Rix고딕 M" panose="02020603020101020101" pitchFamily="18" charset="-127"/>
              </a:rPr>
              <a:t>값</a:t>
            </a:r>
            <a:endParaRPr lang="ko-KR" altLang="en-US" sz="1400" dirty="0">
              <a:latin typeface="Rix고딕 M" panose="02020603020101020101" pitchFamily="18" charset="-127"/>
              <a:ea typeface="Rix고딕 M" panose="02020603020101020101" pitchFamily="18" charset="-127"/>
            </a:endParaRPr>
          </a:p>
        </p:txBody>
      </p:sp>
      <p:sp>
        <p:nvSpPr>
          <p:cNvPr id="22" name="내용 개체 틀 2"/>
          <p:cNvSpPr txBox="1">
            <a:spLocks/>
          </p:cNvSpPr>
          <p:nvPr/>
        </p:nvSpPr>
        <p:spPr>
          <a:xfrm>
            <a:off x="251520" y="4787396"/>
            <a:ext cx="6336704" cy="3600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800"/>
              </a:spcAft>
              <a:buClr>
                <a:srgbClr val="002060"/>
              </a:buClr>
              <a:buNone/>
            </a:pPr>
            <a:r>
              <a:rPr lang="en-US" altLang="ko-KR" sz="1600" dirty="0" smtClean="0">
                <a:latin typeface="Rix고딕 M" panose="02020603020101020101" pitchFamily="18" charset="-127"/>
                <a:ea typeface="Rix고딕 M" panose="02020603020101020101" pitchFamily="18" charset="-127"/>
              </a:rPr>
              <a:t>- Generator</a:t>
            </a:r>
            <a:r>
              <a:rPr lang="ko-KR" altLang="en-US" sz="1600" dirty="0" smtClean="0">
                <a:latin typeface="Rix고딕 M" panose="02020603020101020101" pitchFamily="18" charset="-127"/>
                <a:ea typeface="Rix고딕 M" panose="02020603020101020101" pitchFamily="18" charset="-127"/>
              </a:rPr>
              <a:t>를 학습시킬 때에는 </a:t>
            </a:r>
            <a:r>
              <a:rPr lang="en-US" altLang="ko-KR" sz="1600" dirty="0" smtClean="0">
                <a:latin typeface="Rix고딕 M" panose="02020603020101020101" pitchFamily="18" charset="-127"/>
                <a:ea typeface="Rix고딕 M" panose="02020603020101020101" pitchFamily="18" charset="-127"/>
              </a:rPr>
              <a:t>D(G(z))</a:t>
            </a:r>
            <a:r>
              <a:rPr lang="ko-KR" altLang="en-US" sz="1600" dirty="0" smtClean="0">
                <a:latin typeface="Rix고딕 M" panose="02020603020101020101" pitchFamily="18" charset="-127"/>
                <a:ea typeface="Rix고딕 M" panose="02020603020101020101" pitchFamily="18" charset="-127"/>
              </a:rPr>
              <a:t>가 </a:t>
            </a:r>
            <a:r>
              <a:rPr lang="en-US" altLang="ko-KR" sz="1600" dirty="0" smtClean="0">
                <a:latin typeface="Rix고딕 M" panose="02020603020101020101" pitchFamily="18" charset="-127"/>
                <a:ea typeface="Rix고딕 M" panose="02020603020101020101" pitchFamily="18" charset="-127"/>
              </a:rPr>
              <a:t>1</a:t>
            </a:r>
            <a:r>
              <a:rPr lang="ko-KR" altLang="en-US" sz="1600" dirty="0" smtClean="0">
                <a:latin typeface="Rix고딕 M" panose="02020603020101020101" pitchFamily="18" charset="-127"/>
                <a:ea typeface="Rix고딕 M" panose="02020603020101020101" pitchFamily="18" charset="-127"/>
              </a:rPr>
              <a:t>이 되도록 학습시킴</a:t>
            </a:r>
            <a:endParaRPr lang="en-US" altLang="ko-KR" sz="1600" dirty="0">
              <a:solidFill>
                <a:schemeClr val="tx1">
                  <a:lumMod val="95000"/>
                  <a:lumOff val="5000"/>
                </a:schemeClr>
              </a:solidFill>
              <a:latin typeface="Rix고딕 M" panose="02020603020101020101" pitchFamily="18" charset="-127"/>
              <a:ea typeface="Rix고딕 M" panose="02020603020101020101" pitchFamily="18" charset="-127"/>
            </a:endParaRPr>
          </a:p>
        </p:txBody>
      </p:sp>
      <p:sp>
        <p:nvSpPr>
          <p:cNvPr id="23" name="내용 개체 틀 2"/>
          <p:cNvSpPr txBox="1">
            <a:spLocks/>
          </p:cNvSpPr>
          <p:nvPr/>
        </p:nvSpPr>
        <p:spPr>
          <a:xfrm>
            <a:off x="251520" y="3923300"/>
            <a:ext cx="10153128" cy="3600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800"/>
              </a:spcAft>
              <a:buClr>
                <a:srgbClr val="002060"/>
              </a:buClr>
              <a:buNone/>
            </a:pPr>
            <a:r>
              <a:rPr lang="en-US" altLang="ko-KR" sz="1600" dirty="0" smtClean="0">
                <a:latin typeface="Rix고딕 M" panose="02020603020101020101" pitchFamily="18" charset="-127"/>
                <a:ea typeface="Rix고딕 M" panose="02020603020101020101" pitchFamily="18" charset="-127"/>
              </a:rPr>
              <a:t>- Discriminator</a:t>
            </a:r>
            <a:r>
              <a:rPr lang="ko-KR" altLang="en-US" sz="1600" dirty="0" smtClean="0">
                <a:latin typeface="Rix고딕 M" panose="02020603020101020101" pitchFamily="18" charset="-127"/>
                <a:ea typeface="Rix고딕 M" panose="02020603020101020101" pitchFamily="18" charset="-127"/>
              </a:rPr>
              <a:t>를 학습시킬 때에는 </a:t>
            </a:r>
            <a:r>
              <a:rPr lang="en-US" altLang="ko-KR" sz="1600" dirty="0" smtClean="0">
                <a:latin typeface="Rix고딕 M" panose="02020603020101020101" pitchFamily="18" charset="-127"/>
                <a:ea typeface="Rix고딕 M" panose="02020603020101020101" pitchFamily="18" charset="-127"/>
              </a:rPr>
              <a:t>D(x)</a:t>
            </a:r>
            <a:r>
              <a:rPr lang="ko-KR" altLang="en-US" sz="1600" dirty="0" smtClean="0">
                <a:latin typeface="Rix고딕 M" panose="02020603020101020101" pitchFamily="18" charset="-127"/>
                <a:ea typeface="Rix고딕 M" panose="02020603020101020101" pitchFamily="18" charset="-127"/>
              </a:rPr>
              <a:t>가 </a:t>
            </a:r>
            <a:r>
              <a:rPr lang="en-US" altLang="ko-KR" sz="1600" dirty="0" smtClean="0">
                <a:latin typeface="Rix고딕 M" panose="02020603020101020101" pitchFamily="18" charset="-127"/>
                <a:ea typeface="Rix고딕 M" panose="02020603020101020101" pitchFamily="18" charset="-127"/>
              </a:rPr>
              <a:t>1</a:t>
            </a:r>
            <a:r>
              <a:rPr lang="ko-KR" altLang="en-US" sz="1600" dirty="0" smtClean="0">
                <a:latin typeface="Rix고딕 M" panose="02020603020101020101" pitchFamily="18" charset="-127"/>
                <a:ea typeface="Rix고딕 M" panose="02020603020101020101" pitchFamily="18" charset="-127"/>
              </a:rPr>
              <a:t>이 되고 </a:t>
            </a:r>
            <a:r>
              <a:rPr lang="en-US" altLang="ko-KR" sz="1600" dirty="0" smtClean="0">
                <a:latin typeface="Rix고딕 M" panose="02020603020101020101" pitchFamily="18" charset="-127"/>
                <a:ea typeface="Rix고딕 M" panose="02020603020101020101" pitchFamily="18" charset="-127"/>
              </a:rPr>
              <a:t>D(G(z))</a:t>
            </a:r>
            <a:r>
              <a:rPr lang="ko-KR" altLang="en-US" sz="1600" dirty="0" smtClean="0">
                <a:latin typeface="Rix고딕 M" panose="02020603020101020101" pitchFamily="18" charset="-127"/>
                <a:ea typeface="Rix고딕 M" panose="02020603020101020101" pitchFamily="18" charset="-127"/>
              </a:rPr>
              <a:t>가 </a:t>
            </a:r>
            <a:r>
              <a:rPr lang="en-US" altLang="ko-KR" sz="1600" dirty="0" smtClean="0">
                <a:latin typeface="Rix고딕 M" panose="02020603020101020101" pitchFamily="18" charset="-127"/>
                <a:ea typeface="Rix고딕 M" panose="02020603020101020101" pitchFamily="18" charset="-127"/>
              </a:rPr>
              <a:t>0</a:t>
            </a:r>
            <a:r>
              <a:rPr lang="ko-KR" altLang="en-US" sz="1600" dirty="0" smtClean="0">
                <a:latin typeface="Rix고딕 M" panose="02020603020101020101" pitchFamily="18" charset="-127"/>
                <a:ea typeface="Rix고딕 M" panose="02020603020101020101" pitchFamily="18" charset="-127"/>
              </a:rPr>
              <a:t>이 되도록 학습시킴</a:t>
            </a:r>
            <a:endParaRPr lang="en-US" altLang="ko-KR" sz="1600" dirty="0" smtClean="0">
              <a:latin typeface="Rix고딕 M" panose="02020603020101020101" pitchFamily="18" charset="-127"/>
              <a:ea typeface="Rix고딕 M" panose="02020603020101020101" pitchFamily="18" charset="-127"/>
            </a:endParaRPr>
          </a:p>
          <a:p>
            <a:pPr>
              <a:spcBef>
                <a:spcPts val="0"/>
              </a:spcBef>
              <a:spcAft>
                <a:spcPts val="800"/>
              </a:spcAft>
              <a:buClr>
                <a:srgbClr val="002060"/>
              </a:buClr>
              <a:buFontTx/>
              <a:buChar char="-"/>
            </a:pPr>
            <a:endParaRPr lang="en-US" altLang="ko-KR" sz="1600" dirty="0">
              <a:solidFill>
                <a:schemeClr val="tx1">
                  <a:lumMod val="95000"/>
                  <a:lumOff val="5000"/>
                </a:schemeClr>
              </a:solidFill>
              <a:latin typeface="Rix고딕 M" panose="02020603020101020101" pitchFamily="18" charset="-127"/>
              <a:ea typeface="Rix고딕 M" panose="02020603020101020101" pitchFamily="18" charset="-127"/>
            </a:endParaRPr>
          </a:p>
        </p:txBody>
      </p:sp>
      <p:sp>
        <p:nvSpPr>
          <p:cNvPr id="24" name="내용 개체 틀 2"/>
          <p:cNvSpPr txBox="1">
            <a:spLocks/>
          </p:cNvSpPr>
          <p:nvPr/>
        </p:nvSpPr>
        <p:spPr>
          <a:xfrm>
            <a:off x="467544" y="4289258"/>
            <a:ext cx="8352928" cy="3600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800"/>
              </a:spcAft>
              <a:buClr>
                <a:srgbClr val="002060"/>
              </a:buClr>
              <a:buNone/>
            </a:pP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ix고딕 M" panose="02020603020101020101" pitchFamily="18" charset="-127"/>
                <a:ea typeface="Rix고딕 M" panose="02020603020101020101" pitchFamily="18" charset="-127"/>
              </a:rPr>
              <a:t>(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ix고딕 M" panose="02020603020101020101" pitchFamily="18" charset="-127"/>
                <a:ea typeface="Rix고딕 M" panose="02020603020101020101" pitchFamily="18" charset="-127"/>
              </a:rPr>
              <a:t>진짜 데이터를 진짜로 판별하고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ix고딕 M" panose="02020603020101020101" pitchFamily="18" charset="-127"/>
                <a:ea typeface="Rix고딕 M" panose="02020603020101020101" pitchFamily="18" charset="-127"/>
              </a:rPr>
              <a:t>, 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ix고딕 M" panose="02020603020101020101" pitchFamily="18" charset="-127"/>
                <a:ea typeface="Rix고딕 M" panose="02020603020101020101" pitchFamily="18" charset="-127"/>
              </a:rPr>
              <a:t>가짜데이터를 가짜로 판별할 수 있도록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ix고딕 M" panose="02020603020101020101" pitchFamily="18" charset="-127"/>
                <a:ea typeface="Rix고딕 M" panose="02020603020101020101" pitchFamily="18" charset="-127"/>
              </a:rPr>
              <a:t>)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Rix고딕 M" panose="02020603020101020101" pitchFamily="18" charset="-127"/>
              <a:ea typeface="Rix고딕 M" panose="02020603020101020101" pitchFamily="18" charset="-127"/>
            </a:endParaRPr>
          </a:p>
        </p:txBody>
      </p:sp>
      <p:sp>
        <p:nvSpPr>
          <p:cNvPr id="25" name="내용 개체 틀 2"/>
          <p:cNvSpPr txBox="1">
            <a:spLocks/>
          </p:cNvSpPr>
          <p:nvPr/>
        </p:nvSpPr>
        <p:spPr>
          <a:xfrm>
            <a:off x="467544" y="5257848"/>
            <a:ext cx="8280920" cy="3600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800"/>
              </a:spcAft>
              <a:buClr>
                <a:srgbClr val="002060"/>
              </a:buClr>
              <a:buNone/>
            </a:pP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ix고딕 M" panose="02020603020101020101" pitchFamily="18" charset="-127"/>
                <a:ea typeface="Rix고딕 M" panose="02020603020101020101" pitchFamily="18" charset="-127"/>
              </a:rPr>
              <a:t>(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ix고딕 M" panose="02020603020101020101" pitchFamily="18" charset="-127"/>
                <a:ea typeface="Rix고딕 M" panose="02020603020101020101" pitchFamily="18" charset="-127"/>
              </a:rPr>
              <a:t>가짜 데이터를 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ix고딕 M" panose="02020603020101020101" pitchFamily="18" charset="-127"/>
                <a:ea typeface="Rix고딕 M" panose="02020603020101020101" pitchFamily="18" charset="-127"/>
              </a:rPr>
              <a:t>discriminator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ix고딕 M" panose="02020603020101020101" pitchFamily="18" charset="-127"/>
                <a:ea typeface="Rix고딕 M" panose="02020603020101020101" pitchFamily="18" charset="-127"/>
              </a:rPr>
              <a:t>가 구분못하도록 학습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ix고딕 M" panose="02020603020101020101" pitchFamily="18" charset="-127"/>
                <a:ea typeface="Rix고딕 M" panose="02020603020101020101" pitchFamily="18" charset="-127"/>
              </a:rPr>
              <a:t>, discriminator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ix고딕 M" panose="02020603020101020101" pitchFamily="18" charset="-127"/>
                <a:ea typeface="Rix고딕 M" panose="02020603020101020101" pitchFamily="18" charset="-127"/>
              </a:rPr>
              <a:t>를 헷갈리게 하도록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ix고딕 M" panose="02020603020101020101" pitchFamily="18" charset="-127"/>
                <a:ea typeface="Rix고딕 M" panose="02020603020101020101" pitchFamily="18" charset="-127"/>
              </a:rPr>
              <a:t>) 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Rix고딕 M" panose="02020603020101020101" pitchFamily="18" charset="-127"/>
              <a:ea typeface="Rix고딕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94635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"/>
          <p:cNvSpPr>
            <a:spLocks noGrp="1"/>
          </p:cNvSpPr>
          <p:nvPr>
            <p:ph type="title"/>
          </p:nvPr>
        </p:nvSpPr>
        <p:spPr>
          <a:xfrm>
            <a:off x="827584" y="274638"/>
            <a:ext cx="7859216" cy="11430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ko-KR" altLang="en-US" sz="3200" b="1" dirty="0" smtClean="0">
                <a:solidFill>
                  <a:srgbClr val="08084C"/>
                </a:solidFill>
                <a:latin typeface="Rix고딕 EB" panose="02020603020101020101" pitchFamily="18" charset="-127"/>
                <a:ea typeface="Rix고딕 EB" panose="02020603020101020101" pitchFamily="18" charset="-127"/>
              </a:rPr>
              <a:t>부록</a:t>
            </a:r>
            <a:endParaRPr lang="en-US" altLang="ko-KR" sz="3200" b="1" dirty="0">
              <a:solidFill>
                <a:srgbClr val="08084C"/>
              </a:solidFill>
              <a:latin typeface="Rix고딕 EB" panose="02020603020101020101" pitchFamily="18" charset="-127"/>
              <a:ea typeface="Rix고딕 EB" panose="02020603020101020101" pitchFamily="18" charset="-127"/>
            </a:endParaRPr>
          </a:p>
        </p:txBody>
      </p:sp>
      <p:grpSp>
        <p:nvGrpSpPr>
          <p:cNvPr id="15" name="그룹 2"/>
          <p:cNvGrpSpPr/>
          <p:nvPr/>
        </p:nvGrpSpPr>
        <p:grpSpPr>
          <a:xfrm>
            <a:off x="344428" y="260648"/>
            <a:ext cx="637647" cy="769441"/>
            <a:chOff x="332205" y="260648"/>
            <a:chExt cx="637647" cy="769441"/>
          </a:xfrm>
        </p:grpSpPr>
        <p:grpSp>
          <p:nvGrpSpPr>
            <p:cNvPr id="16" name="그룹 8"/>
            <p:cNvGrpSpPr/>
            <p:nvPr/>
          </p:nvGrpSpPr>
          <p:grpSpPr>
            <a:xfrm>
              <a:off x="332205" y="260648"/>
              <a:ext cx="504056" cy="769441"/>
              <a:chOff x="598860" y="1563142"/>
              <a:chExt cx="504056" cy="769441"/>
            </a:xfrm>
          </p:grpSpPr>
          <p:sp>
            <p:nvSpPr>
              <p:cNvPr id="18" name="TextBox 17"/>
              <p:cNvSpPr txBox="1"/>
              <p:nvPr/>
            </p:nvSpPr>
            <p:spPr>
              <a:xfrm>
                <a:off x="598860" y="1563142"/>
                <a:ext cx="504056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sz="4400" b="1" dirty="0">
                    <a:solidFill>
                      <a:srgbClr val="08084C"/>
                    </a:solidFill>
                    <a:latin typeface="Rix고딕 EB" panose="02020603020101020101" pitchFamily="18" charset="-127"/>
                    <a:ea typeface="Rix고딕 EB" panose="02020603020101020101" pitchFamily="18" charset="-127"/>
                    <a:cs typeface="Arial" panose="020B0604020202020204" pitchFamily="34" charset="0"/>
                  </a:rPr>
                  <a:t>5</a:t>
                </a:r>
                <a:endParaRPr lang="ko-KR" altLang="en-US" sz="4400" b="1" dirty="0">
                  <a:solidFill>
                    <a:srgbClr val="08084C"/>
                  </a:solidFill>
                  <a:latin typeface="Rix고딕 EB" panose="02020603020101020101" pitchFamily="18" charset="-127"/>
                  <a:ea typeface="Rix고딕 EB" panose="02020603020101020101" pitchFamily="18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19" name="직각 삼각형 18"/>
              <p:cNvSpPr/>
              <p:nvPr/>
            </p:nvSpPr>
            <p:spPr>
              <a:xfrm rot="16200000">
                <a:off x="638864" y="1868532"/>
                <a:ext cx="464050" cy="464052"/>
              </a:xfrm>
              <a:prstGeom prst="rt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08084C"/>
                  </a:solidFill>
                  <a:latin typeface="+mj-lt"/>
                  <a:ea typeface="나눔바른고딕 Light" panose="020B0603020101020101" pitchFamily="50" charset="-127"/>
                </a:endParaRPr>
              </a:p>
            </p:txBody>
          </p:sp>
          <p:cxnSp>
            <p:nvCxnSpPr>
              <p:cNvPr id="20" name="직선 연결선 19"/>
              <p:cNvCxnSpPr>
                <a:stCxn id="19" idx="4"/>
                <a:endCxn id="19" idx="0"/>
              </p:cNvCxnSpPr>
              <p:nvPr/>
            </p:nvCxnSpPr>
            <p:spPr>
              <a:xfrm flipH="1">
                <a:off x="638863" y="1868533"/>
                <a:ext cx="464052" cy="464050"/>
              </a:xfrm>
              <a:prstGeom prst="line">
                <a:avLst/>
              </a:prstGeom>
              <a:ln w="3175">
                <a:solidFill>
                  <a:srgbClr val="08084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" name="직사각형 16"/>
            <p:cNvSpPr/>
            <p:nvPr/>
          </p:nvSpPr>
          <p:spPr>
            <a:xfrm rot="18900000">
              <a:off x="345963" y="712665"/>
              <a:ext cx="623889" cy="2539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50" dirty="0" smtClean="0">
                  <a:solidFill>
                    <a:srgbClr val="08084C"/>
                  </a:solidFill>
                  <a:latin typeface="Rix고딕 EB" panose="02020603020101020101" pitchFamily="18" charset="-127"/>
                  <a:ea typeface="Rix고딕 EB" panose="02020603020101020101" pitchFamily="18" charset="-127"/>
                </a:rPr>
                <a:t>ISD lab</a:t>
              </a:r>
              <a:endParaRPr lang="ko-KR" altLang="en-US" sz="1050" dirty="0">
                <a:solidFill>
                  <a:srgbClr val="08084C"/>
                </a:solidFill>
                <a:latin typeface="Rix고딕 EB" panose="02020603020101020101" pitchFamily="18" charset="-127"/>
                <a:ea typeface="Rix고딕 EB" panose="02020603020101020101" pitchFamily="18" charset="-127"/>
              </a:endParaRPr>
            </a:p>
          </p:txBody>
        </p:sp>
      </p:grpSp>
      <p:sp>
        <p:nvSpPr>
          <p:cNvPr id="47" name="직사각형 46"/>
          <p:cNvSpPr/>
          <p:nvPr/>
        </p:nvSpPr>
        <p:spPr>
          <a:xfrm>
            <a:off x="179512" y="1340768"/>
            <a:ext cx="8662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68288" indent="-268288">
              <a:spcBef>
                <a:spcPts val="0"/>
              </a:spcBef>
              <a:spcAft>
                <a:spcPts val="800"/>
              </a:spcAft>
              <a:buClr>
                <a:srgbClr val="002060"/>
              </a:buClr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srgbClr val="000066"/>
                </a:solidFill>
                <a:latin typeface="Rix고딕 EB" panose="02020603020101020101" pitchFamily="18" charset="-127"/>
                <a:ea typeface="Rix고딕 EB" panose="02020603020101020101" pitchFamily="18" charset="-127"/>
              </a:rPr>
              <a:t>증명</a:t>
            </a:r>
            <a:endParaRPr lang="en-US" altLang="ko-KR" dirty="0">
              <a:solidFill>
                <a:srgbClr val="000066"/>
              </a:solidFill>
              <a:latin typeface="Rix고딕 EB" panose="02020603020101020101" pitchFamily="18" charset="-127"/>
              <a:ea typeface="Rix고딕 EB" panose="02020603020101020101" pitchFamily="18" charset="-127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747564" y="4776195"/>
            <a:ext cx="80563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atin typeface="Rix고딕 M" panose="02020603020101020101" pitchFamily="18" charset="-127"/>
                <a:ea typeface="Rix고딕 M" panose="02020603020101020101" pitchFamily="18" charset="-127"/>
              </a:rPr>
              <a:t>임의의                                   에 대해서 함수                             는    에서 최대값        </a:t>
            </a:r>
            <a:r>
              <a:rPr lang="en-US" altLang="ko-KR" sz="1400" dirty="0" smtClean="0">
                <a:latin typeface="Rix고딕 M" panose="02020603020101020101" pitchFamily="18" charset="-127"/>
                <a:ea typeface="Rix고딕 M" panose="02020603020101020101" pitchFamily="18" charset="-127"/>
              </a:rPr>
              <a:t>   [0, 1]</a:t>
            </a:r>
            <a:r>
              <a:rPr lang="ko-KR" altLang="en-US" sz="1400" dirty="0" smtClean="0">
                <a:latin typeface="Rix고딕 M" panose="02020603020101020101" pitchFamily="18" charset="-127"/>
                <a:ea typeface="Rix고딕 M" panose="02020603020101020101" pitchFamily="18" charset="-127"/>
              </a:rPr>
              <a:t>을 갖는다</a:t>
            </a:r>
            <a:endParaRPr lang="ko-KR" altLang="en-US" sz="1400" dirty="0">
              <a:latin typeface="Rix고딕 M" panose="02020603020101020101" pitchFamily="18" charset="-127"/>
              <a:ea typeface="Rix고딕 M" panose="02020603020101020101" pitchFamily="18" charset="-127"/>
            </a:endParaRPr>
          </a:p>
        </p:txBody>
      </p:sp>
      <p:sp>
        <p:nvSpPr>
          <p:cNvPr id="54" name="내용 개체 틀 2"/>
          <p:cNvSpPr txBox="1">
            <a:spLocks/>
          </p:cNvSpPr>
          <p:nvPr/>
        </p:nvSpPr>
        <p:spPr>
          <a:xfrm>
            <a:off x="1691680" y="2029878"/>
            <a:ext cx="7776864" cy="12241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800"/>
              </a:spcAft>
              <a:buClr>
                <a:srgbClr val="002060"/>
              </a:buClr>
              <a:buNone/>
            </a:pPr>
            <a:endParaRPr lang="en-US" altLang="ko-KR" sz="1600" dirty="0" smtClean="0">
              <a:latin typeface="Rix고딕 M" panose="02020603020101020101" pitchFamily="18" charset="-127"/>
              <a:ea typeface="Rix고딕 M" panose="02020603020101020101" pitchFamily="18" charset="-127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467544" y="1788442"/>
            <a:ext cx="89289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atin typeface="Rix고딕 M" panose="02020603020101020101" pitchFamily="18" charset="-127"/>
                <a:ea typeface="Rix고딕 M" panose="02020603020101020101" pitchFamily="18" charset="-127"/>
              </a:rPr>
              <a:t>“Minimax problem</a:t>
            </a:r>
            <a:r>
              <a:rPr lang="ko-KR" altLang="en-US" sz="1400" dirty="0" smtClean="0">
                <a:latin typeface="Rix고딕 M" panose="02020603020101020101" pitchFamily="18" charset="-127"/>
                <a:ea typeface="Rix고딕 M" panose="02020603020101020101" pitchFamily="18" charset="-127"/>
              </a:rPr>
              <a:t>은 </a:t>
            </a:r>
            <a:r>
              <a:rPr lang="en-US" altLang="ko-KR" sz="1400" dirty="0" smtClean="0">
                <a:latin typeface="Rix고딕 M" panose="02020603020101020101" pitchFamily="18" charset="-127"/>
                <a:ea typeface="Rix고딕 M" panose="02020603020101020101" pitchFamily="18" charset="-127"/>
              </a:rPr>
              <a:t>P(x) = P(G) </a:t>
            </a:r>
            <a:r>
              <a:rPr lang="ko-KR" altLang="en-US" sz="1400" dirty="0" smtClean="0">
                <a:latin typeface="Rix고딕 M" panose="02020603020101020101" pitchFamily="18" charset="-127"/>
                <a:ea typeface="Rix고딕 M" panose="02020603020101020101" pitchFamily="18" charset="-127"/>
              </a:rPr>
              <a:t>에서 </a:t>
            </a:r>
            <a:r>
              <a:rPr lang="en-US" altLang="ko-KR" sz="1400" dirty="0" smtClean="0">
                <a:latin typeface="Rix고딕 M" panose="02020603020101020101" pitchFamily="18" charset="-127"/>
                <a:ea typeface="Rix고딕 M" panose="02020603020101020101" pitchFamily="18" charset="-127"/>
              </a:rPr>
              <a:t>global optimum</a:t>
            </a:r>
            <a:r>
              <a:rPr lang="ko-KR" altLang="en-US" sz="1400" dirty="0" smtClean="0">
                <a:latin typeface="Rix고딕 M" panose="02020603020101020101" pitchFamily="18" charset="-127"/>
                <a:ea typeface="Rix고딕 M" panose="02020603020101020101" pitchFamily="18" charset="-127"/>
              </a:rPr>
              <a:t>을 갖는다</a:t>
            </a:r>
            <a:r>
              <a:rPr lang="en-US" altLang="ko-KR" sz="1400" dirty="0" smtClean="0">
                <a:latin typeface="Rix고딕 M" panose="02020603020101020101" pitchFamily="18" charset="-127"/>
                <a:ea typeface="Rix고딕 M" panose="02020603020101020101" pitchFamily="18" charset="-127"/>
              </a:rPr>
              <a:t>＂</a:t>
            </a:r>
            <a:endParaRPr lang="ko-KR" altLang="en-US" sz="1400" dirty="0">
              <a:latin typeface="Rix고딕 M" panose="02020603020101020101" pitchFamily="18" charset="-127"/>
              <a:ea typeface="Rix고딕 M" panose="02020603020101020101" pitchFamily="18" charset="-127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625259" y="2185119"/>
            <a:ext cx="56749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atin typeface="Rix고딕 M" panose="02020603020101020101" pitchFamily="18" charset="-127"/>
                <a:ea typeface="Rix고딕 M" panose="02020603020101020101" pitchFamily="18" charset="-127"/>
              </a:rPr>
              <a:t>Proposition1 :</a:t>
            </a:r>
            <a:r>
              <a:rPr lang="ko-KR" altLang="en-US" sz="1400" dirty="0">
                <a:latin typeface="Rix고딕 M" panose="02020603020101020101" pitchFamily="18" charset="-127"/>
                <a:ea typeface="Rix고딕 M" panose="02020603020101020101" pitchFamily="18" charset="-127"/>
              </a:rPr>
              <a:t> </a:t>
            </a:r>
            <a:r>
              <a:rPr lang="en-US" altLang="ko-KR" sz="1400" dirty="0" smtClean="0">
                <a:latin typeface="Rix고딕 M" panose="02020603020101020101" pitchFamily="18" charset="-127"/>
                <a:ea typeface="Rix고딕 M" panose="02020603020101020101" pitchFamily="18" charset="-127"/>
              </a:rPr>
              <a:t>G</a:t>
            </a:r>
            <a:r>
              <a:rPr lang="ko-KR" altLang="en-US" sz="1400" dirty="0" smtClean="0">
                <a:latin typeface="Rix고딕 M" panose="02020603020101020101" pitchFamily="18" charset="-127"/>
                <a:ea typeface="Rix고딕 M" panose="02020603020101020101" pitchFamily="18" charset="-127"/>
              </a:rPr>
              <a:t>가 고정된 경우 최적의</a:t>
            </a:r>
            <a:r>
              <a:rPr lang="en-US" altLang="ko-KR" sz="1400" dirty="0">
                <a:latin typeface="Rix고딕 M" panose="02020603020101020101" pitchFamily="18" charset="-127"/>
                <a:ea typeface="Rix고딕 M" panose="02020603020101020101" pitchFamily="18" charset="-127"/>
              </a:rPr>
              <a:t> </a:t>
            </a:r>
            <a:r>
              <a:rPr lang="en-US" altLang="ko-KR" sz="1400" dirty="0" smtClean="0">
                <a:latin typeface="Rix고딕 M" panose="02020603020101020101" pitchFamily="18" charset="-127"/>
                <a:ea typeface="Rix고딕 M" panose="02020603020101020101" pitchFamily="18" charset="-127"/>
              </a:rPr>
              <a:t>D</a:t>
            </a:r>
            <a:r>
              <a:rPr lang="ko-KR" altLang="en-US" sz="1400" dirty="0" smtClean="0">
                <a:latin typeface="Rix고딕 M" panose="02020603020101020101" pitchFamily="18" charset="-127"/>
                <a:ea typeface="Rix고딕 M" panose="02020603020101020101" pitchFamily="18" charset="-127"/>
              </a:rPr>
              <a:t>는 다음과 같다</a:t>
            </a:r>
            <a:endParaRPr lang="ko-KR" altLang="en-US" sz="1400" dirty="0">
              <a:latin typeface="Rix고딕 M" panose="02020603020101020101" pitchFamily="18" charset="-127"/>
              <a:ea typeface="Rix고딕 M" panose="02020603020101020101" pitchFamily="18" charset="-127"/>
            </a:endParaRPr>
          </a:p>
        </p:txBody>
      </p:sp>
      <p:pic>
        <p:nvPicPr>
          <p:cNvPr id="57" name="그림 5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5922" y="2694915"/>
            <a:ext cx="2664296" cy="783165"/>
          </a:xfrm>
          <a:prstGeom prst="rect">
            <a:avLst/>
          </a:prstGeom>
        </p:spPr>
      </p:pic>
      <p:sp>
        <p:nvSpPr>
          <p:cNvPr id="58" name="TextBox 57"/>
          <p:cNvSpPr txBox="1"/>
          <p:nvPr/>
        </p:nvSpPr>
        <p:spPr>
          <a:xfrm>
            <a:off x="755576" y="3573016"/>
            <a:ext cx="56749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atin typeface="Rix고딕 M" panose="02020603020101020101" pitchFamily="18" charset="-127"/>
                <a:ea typeface="Rix고딕 M" panose="02020603020101020101" pitchFamily="18" charset="-127"/>
              </a:rPr>
              <a:t>Proof)</a:t>
            </a:r>
            <a:endParaRPr lang="ko-KR" altLang="en-US" sz="1400" dirty="0">
              <a:latin typeface="Rix고딕 M" panose="02020603020101020101" pitchFamily="18" charset="-127"/>
              <a:ea typeface="Rix고딕 M" panose="02020603020101020101" pitchFamily="18" charset="-127"/>
            </a:endParaRPr>
          </a:p>
        </p:txBody>
      </p:sp>
      <p:pic>
        <p:nvPicPr>
          <p:cNvPr id="59" name="그림 5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792" y="3933056"/>
            <a:ext cx="4418538" cy="635628"/>
          </a:xfrm>
          <a:prstGeom prst="rect">
            <a:avLst/>
          </a:prstGeom>
        </p:spPr>
      </p:pic>
      <p:sp>
        <p:nvSpPr>
          <p:cNvPr id="60" name="TextBox 59"/>
          <p:cNvSpPr txBox="1"/>
          <p:nvPr/>
        </p:nvSpPr>
        <p:spPr>
          <a:xfrm>
            <a:off x="1345339" y="3573016"/>
            <a:ext cx="56749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atin typeface="Rix고딕 M" panose="02020603020101020101" pitchFamily="18" charset="-127"/>
                <a:ea typeface="Rix고딕 M" panose="02020603020101020101" pitchFamily="18" charset="-127"/>
              </a:rPr>
              <a:t>Value Function</a:t>
            </a:r>
            <a:r>
              <a:rPr lang="ko-KR" altLang="en-US" sz="1400" dirty="0" smtClean="0">
                <a:latin typeface="Rix고딕 M" panose="02020603020101020101" pitchFamily="18" charset="-127"/>
                <a:ea typeface="Rix고딕 M" panose="02020603020101020101" pitchFamily="18" charset="-127"/>
              </a:rPr>
              <a:t>을 다음과 같이 쓸 수 있고</a:t>
            </a:r>
            <a:r>
              <a:rPr lang="en-US" altLang="ko-KR" sz="1400" dirty="0" smtClean="0">
                <a:latin typeface="Rix고딕 M" panose="02020603020101020101" pitchFamily="18" charset="-127"/>
                <a:ea typeface="Rix고딕 M" panose="02020603020101020101" pitchFamily="18" charset="-127"/>
              </a:rPr>
              <a:t>,</a:t>
            </a:r>
            <a:endParaRPr lang="ko-KR" altLang="en-US" sz="1400" dirty="0">
              <a:latin typeface="Rix고딕 M" panose="02020603020101020101" pitchFamily="18" charset="-127"/>
              <a:ea typeface="Rix고딕 M" panose="02020603020101020101" pitchFamily="18" charset="-127"/>
            </a:endParaRPr>
          </a:p>
        </p:txBody>
      </p:sp>
      <p:pic>
        <p:nvPicPr>
          <p:cNvPr id="61" name="그림 6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597" y="4776195"/>
            <a:ext cx="1449161" cy="306701"/>
          </a:xfrm>
          <a:prstGeom prst="rect">
            <a:avLst/>
          </a:prstGeom>
        </p:spPr>
      </p:pic>
      <p:pic>
        <p:nvPicPr>
          <p:cNvPr id="62" name="그림 6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7944" y="4807562"/>
            <a:ext cx="1656184" cy="306701"/>
          </a:xfrm>
          <a:prstGeom prst="rect">
            <a:avLst/>
          </a:prstGeom>
        </p:spPr>
      </p:pic>
      <p:pic>
        <p:nvPicPr>
          <p:cNvPr id="63" name="그림 6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4720" y="4778483"/>
            <a:ext cx="589188" cy="306701"/>
          </a:xfrm>
          <a:prstGeom prst="rect">
            <a:avLst/>
          </a:prstGeom>
        </p:spPr>
      </p:pic>
      <p:pic>
        <p:nvPicPr>
          <p:cNvPr id="64" name="그림 6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744" y="1817161"/>
            <a:ext cx="864096" cy="284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528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"/>
          <p:cNvSpPr>
            <a:spLocks noGrp="1"/>
          </p:cNvSpPr>
          <p:nvPr>
            <p:ph type="title"/>
          </p:nvPr>
        </p:nvSpPr>
        <p:spPr>
          <a:xfrm>
            <a:off x="827584" y="274638"/>
            <a:ext cx="7859216" cy="11430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ko-KR" altLang="en-US" sz="3200" b="1" dirty="0" smtClean="0">
                <a:solidFill>
                  <a:srgbClr val="08084C"/>
                </a:solidFill>
                <a:latin typeface="Rix고딕 EB" panose="02020603020101020101" pitchFamily="18" charset="-127"/>
                <a:ea typeface="Rix고딕 EB" panose="02020603020101020101" pitchFamily="18" charset="-127"/>
              </a:rPr>
              <a:t>부록</a:t>
            </a:r>
            <a:endParaRPr lang="en-US" altLang="ko-KR" sz="3200" b="1" dirty="0">
              <a:solidFill>
                <a:srgbClr val="08084C"/>
              </a:solidFill>
              <a:latin typeface="Rix고딕 EB" panose="02020603020101020101" pitchFamily="18" charset="-127"/>
              <a:ea typeface="Rix고딕 EB" panose="02020603020101020101" pitchFamily="18" charset="-127"/>
            </a:endParaRPr>
          </a:p>
        </p:txBody>
      </p:sp>
      <p:grpSp>
        <p:nvGrpSpPr>
          <p:cNvPr id="15" name="그룹 2"/>
          <p:cNvGrpSpPr/>
          <p:nvPr/>
        </p:nvGrpSpPr>
        <p:grpSpPr>
          <a:xfrm>
            <a:off x="344428" y="260648"/>
            <a:ext cx="637647" cy="769441"/>
            <a:chOff x="332205" y="260648"/>
            <a:chExt cx="637647" cy="769441"/>
          </a:xfrm>
        </p:grpSpPr>
        <p:grpSp>
          <p:nvGrpSpPr>
            <p:cNvPr id="16" name="그룹 8"/>
            <p:cNvGrpSpPr/>
            <p:nvPr/>
          </p:nvGrpSpPr>
          <p:grpSpPr>
            <a:xfrm>
              <a:off x="332205" y="260648"/>
              <a:ext cx="504056" cy="769441"/>
              <a:chOff x="598860" y="1563142"/>
              <a:chExt cx="504056" cy="769441"/>
            </a:xfrm>
          </p:grpSpPr>
          <p:sp>
            <p:nvSpPr>
              <p:cNvPr id="18" name="TextBox 17"/>
              <p:cNvSpPr txBox="1"/>
              <p:nvPr/>
            </p:nvSpPr>
            <p:spPr>
              <a:xfrm>
                <a:off x="598860" y="1563142"/>
                <a:ext cx="504056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sz="4400" b="1" dirty="0">
                    <a:solidFill>
                      <a:srgbClr val="08084C"/>
                    </a:solidFill>
                    <a:latin typeface="Rix고딕 EB" panose="02020603020101020101" pitchFamily="18" charset="-127"/>
                    <a:ea typeface="Rix고딕 EB" panose="02020603020101020101" pitchFamily="18" charset="-127"/>
                    <a:cs typeface="Arial" panose="020B0604020202020204" pitchFamily="34" charset="0"/>
                  </a:rPr>
                  <a:t>5</a:t>
                </a:r>
                <a:endParaRPr lang="ko-KR" altLang="en-US" sz="4400" b="1" dirty="0">
                  <a:solidFill>
                    <a:srgbClr val="08084C"/>
                  </a:solidFill>
                  <a:latin typeface="Rix고딕 EB" panose="02020603020101020101" pitchFamily="18" charset="-127"/>
                  <a:ea typeface="Rix고딕 EB" panose="02020603020101020101" pitchFamily="18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19" name="직각 삼각형 18"/>
              <p:cNvSpPr/>
              <p:nvPr/>
            </p:nvSpPr>
            <p:spPr>
              <a:xfrm rot="16200000">
                <a:off x="638864" y="1868532"/>
                <a:ext cx="464050" cy="464052"/>
              </a:xfrm>
              <a:prstGeom prst="rt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08084C"/>
                  </a:solidFill>
                  <a:latin typeface="+mj-lt"/>
                  <a:ea typeface="나눔바른고딕 Light" panose="020B0603020101020101" pitchFamily="50" charset="-127"/>
                </a:endParaRPr>
              </a:p>
            </p:txBody>
          </p:sp>
          <p:cxnSp>
            <p:nvCxnSpPr>
              <p:cNvPr id="20" name="직선 연결선 19"/>
              <p:cNvCxnSpPr>
                <a:stCxn id="19" idx="4"/>
                <a:endCxn id="19" idx="0"/>
              </p:cNvCxnSpPr>
              <p:nvPr/>
            </p:nvCxnSpPr>
            <p:spPr>
              <a:xfrm flipH="1">
                <a:off x="638863" y="1868533"/>
                <a:ext cx="464052" cy="464050"/>
              </a:xfrm>
              <a:prstGeom prst="line">
                <a:avLst/>
              </a:prstGeom>
              <a:ln w="3175">
                <a:solidFill>
                  <a:srgbClr val="08084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" name="직사각형 16"/>
            <p:cNvSpPr/>
            <p:nvPr/>
          </p:nvSpPr>
          <p:spPr>
            <a:xfrm rot="18900000">
              <a:off x="345963" y="712665"/>
              <a:ext cx="623889" cy="2539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50" dirty="0" smtClean="0">
                  <a:solidFill>
                    <a:srgbClr val="08084C"/>
                  </a:solidFill>
                  <a:latin typeface="Rix고딕 EB" panose="02020603020101020101" pitchFamily="18" charset="-127"/>
                  <a:ea typeface="Rix고딕 EB" panose="02020603020101020101" pitchFamily="18" charset="-127"/>
                </a:rPr>
                <a:t>ISD lab</a:t>
              </a:r>
              <a:endParaRPr lang="ko-KR" altLang="en-US" sz="1050" dirty="0">
                <a:solidFill>
                  <a:srgbClr val="08084C"/>
                </a:solidFill>
                <a:latin typeface="Rix고딕 EB" panose="02020603020101020101" pitchFamily="18" charset="-127"/>
                <a:ea typeface="Rix고딕 EB" panose="02020603020101020101" pitchFamily="18" charset="-127"/>
              </a:endParaRPr>
            </a:p>
          </p:txBody>
        </p:sp>
      </p:grpSp>
      <p:sp>
        <p:nvSpPr>
          <p:cNvPr id="46" name="내용 개체 틀 2"/>
          <p:cNvSpPr txBox="1">
            <a:spLocks/>
          </p:cNvSpPr>
          <p:nvPr/>
        </p:nvSpPr>
        <p:spPr>
          <a:xfrm>
            <a:off x="1691680" y="2029878"/>
            <a:ext cx="7776864" cy="12241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800"/>
              </a:spcAft>
              <a:buClr>
                <a:srgbClr val="002060"/>
              </a:buClr>
              <a:buNone/>
            </a:pPr>
            <a:endParaRPr lang="en-US" altLang="ko-KR" sz="1600" dirty="0" smtClean="0">
              <a:latin typeface="Rix고딕 M" panose="02020603020101020101" pitchFamily="18" charset="-127"/>
              <a:ea typeface="Rix고딕 M" panose="02020603020101020101" pitchFamily="18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179512" y="1340768"/>
            <a:ext cx="8662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68288" indent="-268288">
              <a:spcBef>
                <a:spcPts val="0"/>
              </a:spcBef>
              <a:spcAft>
                <a:spcPts val="800"/>
              </a:spcAft>
              <a:buClr>
                <a:srgbClr val="002060"/>
              </a:buClr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srgbClr val="000066"/>
                </a:solidFill>
                <a:latin typeface="Rix고딕 EB" panose="02020603020101020101" pitchFamily="18" charset="-127"/>
                <a:ea typeface="Rix고딕 EB" panose="02020603020101020101" pitchFamily="18" charset="-127"/>
              </a:rPr>
              <a:t>증명</a:t>
            </a:r>
            <a:endParaRPr lang="en-US" altLang="ko-KR" dirty="0">
              <a:solidFill>
                <a:srgbClr val="000066"/>
              </a:solidFill>
              <a:latin typeface="Rix고딕 EB" panose="02020603020101020101" pitchFamily="18" charset="-127"/>
              <a:ea typeface="Rix고딕 EB" panose="02020603020101020101" pitchFamily="18" charset="-127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467544" y="1788442"/>
            <a:ext cx="89289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atin typeface="Rix고딕 M" panose="02020603020101020101" pitchFamily="18" charset="-127"/>
                <a:ea typeface="Rix고딕 M" panose="02020603020101020101" pitchFamily="18" charset="-127"/>
              </a:rPr>
              <a:t>“Minimax problem</a:t>
            </a:r>
            <a:r>
              <a:rPr lang="ko-KR" altLang="en-US" sz="1400" dirty="0" smtClean="0">
                <a:latin typeface="Rix고딕 M" panose="02020603020101020101" pitchFamily="18" charset="-127"/>
                <a:ea typeface="Rix고딕 M" panose="02020603020101020101" pitchFamily="18" charset="-127"/>
              </a:rPr>
              <a:t>은 </a:t>
            </a:r>
            <a:r>
              <a:rPr lang="en-US" altLang="ko-KR" sz="1400" dirty="0" smtClean="0">
                <a:latin typeface="Rix고딕 M" panose="02020603020101020101" pitchFamily="18" charset="-127"/>
                <a:ea typeface="Rix고딕 M" panose="02020603020101020101" pitchFamily="18" charset="-127"/>
              </a:rPr>
              <a:t>P(x) = P(G) </a:t>
            </a:r>
            <a:r>
              <a:rPr lang="ko-KR" altLang="en-US" sz="1400" dirty="0" smtClean="0">
                <a:latin typeface="Rix고딕 M" panose="02020603020101020101" pitchFamily="18" charset="-127"/>
                <a:ea typeface="Rix고딕 M" panose="02020603020101020101" pitchFamily="18" charset="-127"/>
              </a:rPr>
              <a:t>에서 </a:t>
            </a:r>
            <a:r>
              <a:rPr lang="en-US" altLang="ko-KR" sz="1400" dirty="0" smtClean="0">
                <a:latin typeface="Rix고딕 M" panose="02020603020101020101" pitchFamily="18" charset="-127"/>
                <a:ea typeface="Rix고딕 M" panose="02020603020101020101" pitchFamily="18" charset="-127"/>
              </a:rPr>
              <a:t>global optimum</a:t>
            </a:r>
            <a:r>
              <a:rPr lang="ko-KR" altLang="en-US" sz="1400" dirty="0" smtClean="0">
                <a:latin typeface="Rix고딕 M" panose="02020603020101020101" pitchFamily="18" charset="-127"/>
                <a:ea typeface="Rix고딕 M" panose="02020603020101020101" pitchFamily="18" charset="-127"/>
              </a:rPr>
              <a:t>을 갖는다</a:t>
            </a:r>
            <a:r>
              <a:rPr lang="en-US" altLang="ko-KR" sz="1400" dirty="0" smtClean="0">
                <a:latin typeface="Rix고딕 M" panose="02020603020101020101" pitchFamily="18" charset="-127"/>
                <a:ea typeface="Rix고딕 M" panose="02020603020101020101" pitchFamily="18" charset="-127"/>
              </a:rPr>
              <a:t>＂</a:t>
            </a:r>
            <a:endParaRPr lang="ko-KR" altLang="en-US" sz="1400" dirty="0">
              <a:latin typeface="Rix고딕 M" panose="02020603020101020101" pitchFamily="18" charset="-127"/>
              <a:ea typeface="Rix고딕 M" panose="02020603020101020101" pitchFamily="18" charset="-127"/>
            </a:endParaRPr>
          </a:p>
        </p:txBody>
      </p:sp>
      <p:pic>
        <p:nvPicPr>
          <p:cNvPr id="49" name="그림 4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2636912"/>
            <a:ext cx="4725321" cy="1384120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467936" y="2253670"/>
            <a:ext cx="89289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Rix고딕 M" panose="02020603020101020101" pitchFamily="18" charset="-127"/>
                <a:ea typeface="Rix고딕 M" panose="02020603020101020101" pitchFamily="18" charset="-127"/>
              </a:rPr>
              <a:t> </a:t>
            </a:r>
            <a:r>
              <a:rPr lang="en-US" altLang="ko-KR" sz="1400" dirty="0" smtClean="0">
                <a:latin typeface="Rix고딕 M" panose="02020603020101020101" pitchFamily="18" charset="-127"/>
                <a:ea typeface="Rix고딕 M" panose="02020603020101020101" pitchFamily="18" charset="-127"/>
              </a:rPr>
              <a:t>Value Function</a:t>
            </a:r>
            <a:r>
              <a:rPr lang="ko-KR" altLang="en-US" sz="1400" dirty="0" smtClean="0">
                <a:latin typeface="Rix고딕 M" panose="02020603020101020101" pitchFamily="18" charset="-127"/>
                <a:ea typeface="Rix고딕 M" panose="02020603020101020101" pitchFamily="18" charset="-127"/>
              </a:rPr>
              <a:t>을 다음과 같이 쓸 수 있고</a:t>
            </a:r>
            <a:endParaRPr lang="ko-KR" altLang="en-US" sz="1400" dirty="0">
              <a:latin typeface="Rix고딕 M" panose="02020603020101020101" pitchFamily="18" charset="-127"/>
              <a:ea typeface="Rix고딕 M" panose="02020603020101020101" pitchFamily="18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524352" y="4244003"/>
            <a:ext cx="89289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atin typeface="Rix고딕 M" panose="02020603020101020101" pitchFamily="18" charset="-127"/>
                <a:ea typeface="Rix고딕 M" panose="02020603020101020101" pitchFamily="18" charset="-127"/>
              </a:rPr>
              <a:t>Theorem) C(G)</a:t>
            </a:r>
            <a:r>
              <a:rPr lang="ko-KR" altLang="en-US" sz="1400" dirty="0" smtClean="0">
                <a:latin typeface="Rix고딕 M" panose="02020603020101020101" pitchFamily="18" charset="-127"/>
                <a:ea typeface="Rix고딕 M" panose="02020603020101020101" pitchFamily="18" charset="-127"/>
              </a:rPr>
              <a:t>의 </a:t>
            </a:r>
            <a:r>
              <a:rPr lang="en-US" altLang="ko-KR" sz="1400" dirty="0" smtClean="0">
                <a:latin typeface="Rix고딕 M" panose="02020603020101020101" pitchFamily="18" charset="-127"/>
                <a:ea typeface="Rix고딕 M" panose="02020603020101020101" pitchFamily="18" charset="-127"/>
              </a:rPr>
              <a:t>global minimum</a:t>
            </a:r>
            <a:r>
              <a:rPr lang="ko-KR" altLang="en-US" sz="1400" dirty="0" smtClean="0">
                <a:latin typeface="Rix고딕 M" panose="02020603020101020101" pitchFamily="18" charset="-127"/>
                <a:ea typeface="Rix고딕 M" panose="02020603020101020101" pitchFamily="18" charset="-127"/>
              </a:rPr>
              <a:t>은 </a:t>
            </a:r>
            <a:r>
              <a:rPr lang="en-US" altLang="ko-KR" sz="1400" dirty="0" smtClean="0">
                <a:latin typeface="Rix고딕 M" panose="02020603020101020101" pitchFamily="18" charset="-127"/>
                <a:ea typeface="Rix고딕 M" panose="02020603020101020101" pitchFamily="18" charset="-127"/>
              </a:rPr>
              <a:t>p(g) = p(data) </a:t>
            </a:r>
            <a:r>
              <a:rPr lang="ko-KR" altLang="en-US" sz="1400" dirty="0" smtClean="0">
                <a:latin typeface="Rix고딕 M" panose="02020603020101020101" pitchFamily="18" charset="-127"/>
                <a:ea typeface="Rix고딕 M" panose="02020603020101020101" pitchFamily="18" charset="-127"/>
              </a:rPr>
              <a:t>인 경우만 달성되며</a:t>
            </a:r>
            <a:r>
              <a:rPr lang="en-US" altLang="ko-KR" sz="1400" dirty="0" smtClean="0">
                <a:latin typeface="Rix고딕 M" panose="02020603020101020101" pitchFamily="18" charset="-127"/>
                <a:ea typeface="Rix고딕 M" panose="02020603020101020101" pitchFamily="18" charset="-127"/>
              </a:rPr>
              <a:t>, </a:t>
            </a:r>
            <a:r>
              <a:rPr lang="ko-KR" altLang="en-US" sz="1400" dirty="0" smtClean="0">
                <a:latin typeface="Rix고딕 M" panose="02020603020101020101" pitchFamily="18" charset="-127"/>
                <a:ea typeface="Rix고딕 M" panose="02020603020101020101" pitchFamily="18" charset="-127"/>
              </a:rPr>
              <a:t>이 시점에서 </a:t>
            </a:r>
            <a:r>
              <a:rPr lang="en-US" altLang="ko-KR" sz="1400" dirty="0" smtClean="0">
                <a:latin typeface="Rix고딕 M" panose="02020603020101020101" pitchFamily="18" charset="-127"/>
                <a:ea typeface="Rix고딕 M" panose="02020603020101020101" pitchFamily="18" charset="-127"/>
              </a:rPr>
              <a:t>C(G)</a:t>
            </a:r>
            <a:r>
              <a:rPr lang="ko-KR" altLang="en-US" sz="1400" dirty="0" smtClean="0">
                <a:latin typeface="Rix고딕 M" panose="02020603020101020101" pitchFamily="18" charset="-127"/>
                <a:ea typeface="Rix고딕 M" panose="02020603020101020101" pitchFamily="18" charset="-127"/>
              </a:rPr>
              <a:t>는 </a:t>
            </a:r>
            <a:r>
              <a:rPr lang="en-US" altLang="ko-KR" sz="1400" dirty="0" smtClean="0">
                <a:latin typeface="Rix고딕 M" panose="02020603020101020101" pitchFamily="18" charset="-127"/>
                <a:ea typeface="Rix고딕 M" panose="02020603020101020101" pitchFamily="18" charset="-127"/>
              </a:rPr>
              <a:t>–log(4)</a:t>
            </a:r>
            <a:endParaRPr lang="ko-KR" altLang="en-US" sz="1400" dirty="0">
              <a:latin typeface="Rix고딕 M" panose="02020603020101020101" pitchFamily="18" charset="-127"/>
              <a:ea typeface="Rix고딕 M" panose="02020603020101020101" pitchFamily="18" charset="-127"/>
            </a:endParaRPr>
          </a:p>
        </p:txBody>
      </p:sp>
      <p:pic>
        <p:nvPicPr>
          <p:cNvPr id="52" name="그림 5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744" y="1817161"/>
            <a:ext cx="864096" cy="284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623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"/>
          <p:cNvSpPr>
            <a:spLocks noGrp="1"/>
          </p:cNvSpPr>
          <p:nvPr>
            <p:ph type="title"/>
          </p:nvPr>
        </p:nvSpPr>
        <p:spPr>
          <a:xfrm>
            <a:off x="827584" y="274638"/>
            <a:ext cx="7859216" cy="11430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ko-KR" altLang="en-US" sz="3200" b="1" dirty="0" smtClean="0">
                <a:solidFill>
                  <a:srgbClr val="08084C"/>
                </a:solidFill>
                <a:latin typeface="Rix고딕 EB" panose="02020603020101020101" pitchFamily="18" charset="-127"/>
                <a:ea typeface="Rix고딕 EB" panose="02020603020101020101" pitchFamily="18" charset="-127"/>
              </a:rPr>
              <a:t>부록</a:t>
            </a:r>
            <a:endParaRPr lang="en-US" altLang="ko-KR" sz="3200" b="1" dirty="0">
              <a:solidFill>
                <a:srgbClr val="08084C"/>
              </a:solidFill>
              <a:latin typeface="Rix고딕 EB" panose="02020603020101020101" pitchFamily="18" charset="-127"/>
              <a:ea typeface="Rix고딕 EB" panose="02020603020101020101" pitchFamily="18" charset="-127"/>
            </a:endParaRPr>
          </a:p>
        </p:txBody>
      </p:sp>
      <p:grpSp>
        <p:nvGrpSpPr>
          <p:cNvPr id="15" name="그룹 2"/>
          <p:cNvGrpSpPr/>
          <p:nvPr/>
        </p:nvGrpSpPr>
        <p:grpSpPr>
          <a:xfrm>
            <a:off x="344428" y="260648"/>
            <a:ext cx="637647" cy="769441"/>
            <a:chOff x="332205" y="260648"/>
            <a:chExt cx="637647" cy="769441"/>
          </a:xfrm>
        </p:grpSpPr>
        <p:grpSp>
          <p:nvGrpSpPr>
            <p:cNvPr id="16" name="그룹 8"/>
            <p:cNvGrpSpPr/>
            <p:nvPr/>
          </p:nvGrpSpPr>
          <p:grpSpPr>
            <a:xfrm>
              <a:off x="332205" y="260648"/>
              <a:ext cx="504056" cy="769441"/>
              <a:chOff x="598860" y="1563142"/>
              <a:chExt cx="504056" cy="769441"/>
            </a:xfrm>
          </p:grpSpPr>
          <p:sp>
            <p:nvSpPr>
              <p:cNvPr id="18" name="TextBox 17"/>
              <p:cNvSpPr txBox="1"/>
              <p:nvPr/>
            </p:nvSpPr>
            <p:spPr>
              <a:xfrm>
                <a:off x="598860" y="1563142"/>
                <a:ext cx="504056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sz="4400" b="1" dirty="0">
                    <a:solidFill>
                      <a:srgbClr val="08084C"/>
                    </a:solidFill>
                    <a:latin typeface="Rix고딕 EB" panose="02020603020101020101" pitchFamily="18" charset="-127"/>
                    <a:ea typeface="Rix고딕 EB" panose="02020603020101020101" pitchFamily="18" charset="-127"/>
                    <a:cs typeface="Arial" panose="020B0604020202020204" pitchFamily="34" charset="0"/>
                  </a:rPr>
                  <a:t>5</a:t>
                </a:r>
                <a:endParaRPr lang="ko-KR" altLang="en-US" sz="4400" b="1" dirty="0">
                  <a:solidFill>
                    <a:srgbClr val="08084C"/>
                  </a:solidFill>
                  <a:latin typeface="Rix고딕 EB" panose="02020603020101020101" pitchFamily="18" charset="-127"/>
                  <a:ea typeface="Rix고딕 EB" panose="02020603020101020101" pitchFamily="18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19" name="직각 삼각형 18"/>
              <p:cNvSpPr/>
              <p:nvPr/>
            </p:nvSpPr>
            <p:spPr>
              <a:xfrm rot="16200000">
                <a:off x="638864" y="1868532"/>
                <a:ext cx="464050" cy="464052"/>
              </a:xfrm>
              <a:prstGeom prst="rt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08084C"/>
                  </a:solidFill>
                  <a:latin typeface="+mj-lt"/>
                  <a:ea typeface="나눔바른고딕 Light" panose="020B0603020101020101" pitchFamily="50" charset="-127"/>
                </a:endParaRPr>
              </a:p>
            </p:txBody>
          </p:sp>
          <p:cxnSp>
            <p:nvCxnSpPr>
              <p:cNvPr id="20" name="직선 연결선 19"/>
              <p:cNvCxnSpPr>
                <a:stCxn id="19" idx="4"/>
                <a:endCxn id="19" idx="0"/>
              </p:cNvCxnSpPr>
              <p:nvPr/>
            </p:nvCxnSpPr>
            <p:spPr>
              <a:xfrm flipH="1">
                <a:off x="638863" y="1868533"/>
                <a:ext cx="464052" cy="464050"/>
              </a:xfrm>
              <a:prstGeom prst="line">
                <a:avLst/>
              </a:prstGeom>
              <a:ln w="3175">
                <a:solidFill>
                  <a:srgbClr val="08084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" name="직사각형 16"/>
            <p:cNvSpPr/>
            <p:nvPr/>
          </p:nvSpPr>
          <p:spPr>
            <a:xfrm rot="18900000">
              <a:off x="345963" y="712665"/>
              <a:ext cx="623889" cy="2539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50" dirty="0" smtClean="0">
                  <a:solidFill>
                    <a:srgbClr val="08084C"/>
                  </a:solidFill>
                  <a:latin typeface="Rix고딕 EB" panose="02020603020101020101" pitchFamily="18" charset="-127"/>
                  <a:ea typeface="Rix고딕 EB" panose="02020603020101020101" pitchFamily="18" charset="-127"/>
                </a:rPr>
                <a:t>ISD lab</a:t>
              </a:r>
              <a:endParaRPr lang="ko-KR" altLang="en-US" sz="1050" dirty="0">
                <a:solidFill>
                  <a:srgbClr val="08084C"/>
                </a:solidFill>
                <a:latin typeface="Rix고딕 EB" panose="02020603020101020101" pitchFamily="18" charset="-127"/>
                <a:ea typeface="Rix고딕 EB" panose="02020603020101020101" pitchFamily="18" charset="-127"/>
              </a:endParaRPr>
            </a:p>
          </p:txBody>
        </p:sp>
      </p:grpSp>
      <p:pic>
        <p:nvPicPr>
          <p:cNvPr id="26" name="그림 2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4149080"/>
            <a:ext cx="5959172" cy="634310"/>
          </a:xfrm>
          <a:prstGeom prst="rect">
            <a:avLst/>
          </a:prstGeom>
        </p:spPr>
      </p:pic>
      <p:sp>
        <p:nvSpPr>
          <p:cNvPr id="27" name="내용 개체 틀 2"/>
          <p:cNvSpPr txBox="1">
            <a:spLocks/>
          </p:cNvSpPr>
          <p:nvPr/>
        </p:nvSpPr>
        <p:spPr>
          <a:xfrm>
            <a:off x="1691680" y="2029878"/>
            <a:ext cx="7776864" cy="12241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800"/>
              </a:spcAft>
              <a:buClr>
                <a:srgbClr val="002060"/>
              </a:buClr>
              <a:buNone/>
            </a:pPr>
            <a:endParaRPr lang="en-US" altLang="ko-KR" sz="1600" dirty="0" smtClean="0">
              <a:latin typeface="Rix고딕 M" panose="02020603020101020101" pitchFamily="18" charset="-127"/>
              <a:ea typeface="Rix고딕 M" panose="02020603020101020101" pitchFamily="18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179512" y="1340768"/>
            <a:ext cx="8662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68288" indent="-268288">
              <a:spcBef>
                <a:spcPts val="0"/>
              </a:spcBef>
              <a:spcAft>
                <a:spcPts val="800"/>
              </a:spcAft>
              <a:buClr>
                <a:srgbClr val="002060"/>
              </a:buClr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srgbClr val="000066"/>
                </a:solidFill>
                <a:latin typeface="Rix고딕 EB" panose="02020603020101020101" pitchFamily="18" charset="-127"/>
                <a:ea typeface="Rix고딕 EB" panose="02020603020101020101" pitchFamily="18" charset="-127"/>
              </a:rPr>
              <a:t>증명</a:t>
            </a:r>
            <a:endParaRPr lang="en-US" altLang="ko-KR" dirty="0">
              <a:solidFill>
                <a:srgbClr val="000066"/>
              </a:solidFill>
              <a:latin typeface="Rix고딕 EB" panose="02020603020101020101" pitchFamily="18" charset="-127"/>
              <a:ea typeface="Rix고딕 EB" panose="02020603020101020101" pitchFamily="18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67544" y="1788442"/>
            <a:ext cx="89289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atin typeface="Rix고딕 M" panose="02020603020101020101" pitchFamily="18" charset="-127"/>
                <a:ea typeface="Rix고딕 M" panose="02020603020101020101" pitchFamily="18" charset="-127"/>
              </a:rPr>
              <a:t>“Minimax problem</a:t>
            </a:r>
            <a:r>
              <a:rPr lang="ko-KR" altLang="en-US" sz="1400" dirty="0" smtClean="0">
                <a:latin typeface="Rix고딕 M" panose="02020603020101020101" pitchFamily="18" charset="-127"/>
                <a:ea typeface="Rix고딕 M" panose="02020603020101020101" pitchFamily="18" charset="-127"/>
              </a:rPr>
              <a:t>은 </a:t>
            </a:r>
            <a:r>
              <a:rPr lang="en-US" altLang="ko-KR" sz="1400" dirty="0" smtClean="0">
                <a:latin typeface="Rix고딕 M" panose="02020603020101020101" pitchFamily="18" charset="-127"/>
                <a:ea typeface="Rix고딕 M" panose="02020603020101020101" pitchFamily="18" charset="-127"/>
              </a:rPr>
              <a:t>P(x) = P(G) </a:t>
            </a:r>
            <a:r>
              <a:rPr lang="ko-KR" altLang="en-US" sz="1400" dirty="0" smtClean="0">
                <a:latin typeface="Rix고딕 M" panose="02020603020101020101" pitchFamily="18" charset="-127"/>
                <a:ea typeface="Rix고딕 M" panose="02020603020101020101" pitchFamily="18" charset="-127"/>
              </a:rPr>
              <a:t>에서 </a:t>
            </a:r>
            <a:r>
              <a:rPr lang="en-US" altLang="ko-KR" sz="1400" dirty="0" smtClean="0">
                <a:latin typeface="Rix고딕 M" panose="02020603020101020101" pitchFamily="18" charset="-127"/>
                <a:ea typeface="Rix고딕 M" panose="02020603020101020101" pitchFamily="18" charset="-127"/>
              </a:rPr>
              <a:t>global optimum</a:t>
            </a:r>
            <a:r>
              <a:rPr lang="ko-KR" altLang="en-US" sz="1400" dirty="0" smtClean="0">
                <a:latin typeface="Rix고딕 M" panose="02020603020101020101" pitchFamily="18" charset="-127"/>
                <a:ea typeface="Rix고딕 M" panose="02020603020101020101" pitchFamily="18" charset="-127"/>
              </a:rPr>
              <a:t>을 갖는다</a:t>
            </a:r>
            <a:r>
              <a:rPr lang="en-US" altLang="ko-KR" sz="1400" dirty="0" smtClean="0">
                <a:latin typeface="Rix고딕 M" panose="02020603020101020101" pitchFamily="18" charset="-127"/>
                <a:ea typeface="Rix고딕 M" panose="02020603020101020101" pitchFamily="18" charset="-127"/>
              </a:rPr>
              <a:t>＂</a:t>
            </a:r>
            <a:endParaRPr lang="ko-KR" altLang="en-US" sz="1400" dirty="0">
              <a:latin typeface="Rix고딕 M" panose="02020603020101020101" pitchFamily="18" charset="-127"/>
              <a:ea typeface="Rix고딕 M" panose="02020603020101020101" pitchFamily="18" charset="-127"/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611560" y="2420888"/>
            <a:ext cx="8928992" cy="1445543"/>
            <a:chOff x="755576" y="2847553"/>
            <a:chExt cx="8928992" cy="1445543"/>
          </a:xfrm>
        </p:grpSpPr>
        <p:grpSp>
          <p:nvGrpSpPr>
            <p:cNvPr id="31" name="그룹 30"/>
            <p:cNvGrpSpPr/>
            <p:nvPr/>
          </p:nvGrpSpPr>
          <p:grpSpPr>
            <a:xfrm>
              <a:off x="755576" y="2847553"/>
              <a:ext cx="8928992" cy="1445543"/>
              <a:chOff x="755576" y="2847553"/>
              <a:chExt cx="8928992" cy="1445543"/>
            </a:xfrm>
          </p:grpSpPr>
          <p:sp>
            <p:nvSpPr>
              <p:cNvPr id="33" name="직사각형 32"/>
              <p:cNvSpPr/>
              <p:nvPr/>
            </p:nvSpPr>
            <p:spPr>
              <a:xfrm>
                <a:off x="827584" y="2854910"/>
                <a:ext cx="8208912" cy="143818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Rix고딕 M" panose="02020603020101020101" pitchFamily="18" charset="-127"/>
                  <a:ea typeface="Rix고딕 M" panose="02020603020101020101" pitchFamily="18" charset="-127"/>
                </a:endParaRPr>
              </a:p>
            </p:txBody>
          </p:sp>
          <p:pic>
            <p:nvPicPr>
              <p:cNvPr id="34" name="그림 33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59632" y="3068960"/>
                <a:ext cx="2016224" cy="488426"/>
              </a:xfrm>
              <a:prstGeom prst="rect">
                <a:avLst/>
              </a:prstGeom>
            </p:spPr>
          </p:pic>
          <p:sp>
            <p:nvSpPr>
              <p:cNvPr id="35" name="TextBox 34"/>
              <p:cNvSpPr txBox="1"/>
              <p:nvPr/>
            </p:nvSpPr>
            <p:spPr>
              <a:xfrm>
                <a:off x="755576" y="2847553"/>
                <a:ext cx="8928992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dirty="0" smtClean="0">
                    <a:latin typeface="Rix고딕 M" panose="02020603020101020101" pitchFamily="18" charset="-127"/>
                    <a:ea typeface="Rix고딕 M" panose="02020603020101020101" pitchFamily="18" charset="-127"/>
                  </a:rPr>
                  <a:t>※ </a:t>
                </a:r>
                <a:r>
                  <a:rPr lang="en-US" altLang="ko-KR" sz="1100" dirty="0" err="1">
                    <a:latin typeface="Rix고딕 M" panose="02020603020101020101" pitchFamily="18" charset="-127"/>
                    <a:ea typeface="Rix고딕 M" panose="02020603020101020101" pitchFamily="18" charset="-127"/>
                  </a:rPr>
                  <a:t>Kullback-Leibler</a:t>
                </a:r>
                <a:r>
                  <a:rPr lang="en-US" altLang="ko-KR" sz="1100" dirty="0">
                    <a:latin typeface="Rix고딕 M" panose="02020603020101020101" pitchFamily="18" charset="-127"/>
                    <a:ea typeface="Rix고딕 M" panose="02020603020101020101" pitchFamily="18" charset="-127"/>
                  </a:rPr>
                  <a:t> </a:t>
                </a:r>
                <a:r>
                  <a:rPr lang="en-US" altLang="ko-KR" sz="1100" dirty="0" smtClean="0">
                    <a:latin typeface="Rix고딕 M" panose="02020603020101020101" pitchFamily="18" charset="-127"/>
                    <a:ea typeface="Rix고딕 M" panose="02020603020101020101" pitchFamily="18" charset="-127"/>
                  </a:rPr>
                  <a:t>divergence ( P</a:t>
                </a:r>
                <a:r>
                  <a:rPr lang="ko-KR" altLang="en-US" sz="1100" dirty="0" smtClean="0">
                    <a:latin typeface="Rix고딕 M" panose="02020603020101020101" pitchFamily="18" charset="-127"/>
                    <a:ea typeface="Rix고딕 M" panose="02020603020101020101" pitchFamily="18" charset="-127"/>
                  </a:rPr>
                  <a:t>는 </a:t>
                </a:r>
                <a:r>
                  <a:rPr lang="ko-KR" altLang="en-US" sz="1100" dirty="0" err="1" smtClean="0">
                    <a:latin typeface="Rix고딕 M" panose="02020603020101020101" pitchFamily="18" charset="-127"/>
                    <a:ea typeface="Rix고딕 M" panose="02020603020101020101" pitchFamily="18" charset="-127"/>
                  </a:rPr>
                  <a:t>모분포</a:t>
                </a:r>
                <a:r>
                  <a:rPr lang="en-US" altLang="ko-KR" sz="1100" dirty="0" smtClean="0">
                    <a:latin typeface="Rix고딕 M" panose="02020603020101020101" pitchFamily="18" charset="-127"/>
                    <a:ea typeface="Rix고딕 M" panose="02020603020101020101" pitchFamily="18" charset="-127"/>
                  </a:rPr>
                  <a:t> Q</a:t>
                </a:r>
                <a:r>
                  <a:rPr lang="ko-KR" altLang="en-US" sz="1100" dirty="0" smtClean="0">
                    <a:latin typeface="Rix고딕 M" panose="02020603020101020101" pitchFamily="18" charset="-127"/>
                    <a:ea typeface="Rix고딕 M" panose="02020603020101020101" pitchFamily="18" charset="-127"/>
                  </a:rPr>
                  <a:t>는 </a:t>
                </a:r>
                <a:r>
                  <a:rPr lang="en-US" altLang="ko-KR" sz="1100" dirty="0" smtClean="0">
                    <a:latin typeface="Rix고딕 M" panose="02020603020101020101" pitchFamily="18" charset="-127"/>
                    <a:ea typeface="Rix고딕 M" panose="02020603020101020101" pitchFamily="18" charset="-127"/>
                  </a:rPr>
                  <a:t>P</a:t>
                </a:r>
                <a:r>
                  <a:rPr lang="ko-KR" altLang="en-US" sz="1100" dirty="0" smtClean="0">
                    <a:latin typeface="Rix고딕 M" panose="02020603020101020101" pitchFamily="18" charset="-127"/>
                    <a:ea typeface="Rix고딕 M" panose="02020603020101020101" pitchFamily="18" charset="-127"/>
                  </a:rPr>
                  <a:t>에 근사시키고자 하는 분포이며 두 분포의 차이를 계산하며 두 분포가 같으면 </a:t>
                </a:r>
                <a:r>
                  <a:rPr lang="en-US" altLang="ko-KR" sz="1100" dirty="0" smtClean="0">
                    <a:latin typeface="Rix고딕 M" panose="02020603020101020101" pitchFamily="18" charset="-127"/>
                    <a:ea typeface="Rix고딕 M" panose="02020603020101020101" pitchFamily="18" charset="-127"/>
                  </a:rPr>
                  <a:t>0)</a:t>
                </a:r>
                <a:endParaRPr lang="ko-KR" altLang="en-US" sz="1000" dirty="0">
                  <a:latin typeface="Rix고딕 M" panose="02020603020101020101" pitchFamily="18" charset="-127"/>
                  <a:ea typeface="Rix고딕 M" panose="02020603020101020101" pitchFamily="18" charset="-127"/>
                </a:endParaRPr>
              </a:p>
            </p:txBody>
          </p:sp>
          <p:sp>
            <p:nvSpPr>
              <p:cNvPr id="36" name="직사각형 35"/>
              <p:cNvSpPr/>
              <p:nvPr/>
            </p:nvSpPr>
            <p:spPr>
              <a:xfrm>
                <a:off x="826396" y="3500110"/>
                <a:ext cx="5930677" cy="2616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ko-KR" sz="1100" dirty="0" smtClean="0">
                    <a:latin typeface="Rix고딕 M" panose="02020603020101020101" pitchFamily="18" charset="-127"/>
                    <a:ea typeface="Rix고딕 M" panose="02020603020101020101" pitchFamily="18" charset="-127"/>
                  </a:rPr>
                  <a:t>J</a:t>
                </a:r>
                <a:r>
                  <a:rPr lang="ko-KR" altLang="en-US" sz="1100" dirty="0" err="1" smtClean="0">
                    <a:latin typeface="Rix고딕 M" panose="02020603020101020101" pitchFamily="18" charset="-127"/>
                    <a:ea typeface="Rix고딕 M" panose="02020603020101020101" pitchFamily="18" charset="-127"/>
                  </a:rPr>
                  <a:t>enson</a:t>
                </a:r>
                <a:r>
                  <a:rPr lang="ko-KR" altLang="en-US" sz="1100" dirty="0" smtClean="0">
                    <a:latin typeface="Rix고딕 M" panose="02020603020101020101" pitchFamily="18" charset="-127"/>
                    <a:ea typeface="Rix고딕 M" panose="02020603020101020101" pitchFamily="18" charset="-127"/>
                  </a:rPr>
                  <a:t> </a:t>
                </a:r>
                <a:r>
                  <a:rPr lang="ko-KR" altLang="en-US" sz="1100" dirty="0" err="1">
                    <a:latin typeface="Rix고딕 M" panose="02020603020101020101" pitchFamily="18" charset="-127"/>
                    <a:ea typeface="Rix고딕 M" panose="02020603020101020101" pitchFamily="18" charset="-127"/>
                  </a:rPr>
                  <a:t>shannon</a:t>
                </a:r>
                <a:r>
                  <a:rPr lang="ko-KR" altLang="en-US" sz="1100" dirty="0">
                    <a:latin typeface="Rix고딕 M" panose="02020603020101020101" pitchFamily="18" charset="-127"/>
                    <a:ea typeface="Rix고딕 M" panose="02020603020101020101" pitchFamily="18" charset="-127"/>
                  </a:rPr>
                  <a:t> </a:t>
                </a:r>
                <a:r>
                  <a:rPr lang="ko-KR" altLang="en-US" sz="1100" dirty="0" err="1" smtClean="0">
                    <a:latin typeface="Rix고딕 M" panose="02020603020101020101" pitchFamily="18" charset="-127"/>
                    <a:ea typeface="Rix고딕 M" panose="02020603020101020101" pitchFamily="18" charset="-127"/>
                  </a:rPr>
                  <a:t>divergence</a:t>
                </a:r>
                <a:r>
                  <a:rPr lang="ko-KR" altLang="en-US" sz="1100" dirty="0" smtClean="0">
                    <a:latin typeface="Rix고딕 M" panose="02020603020101020101" pitchFamily="18" charset="-127"/>
                    <a:ea typeface="Rix고딕 M" panose="02020603020101020101" pitchFamily="18" charset="-127"/>
                  </a:rPr>
                  <a:t> </a:t>
                </a:r>
                <a:r>
                  <a:rPr lang="en-US" altLang="ko-KR" sz="1100" dirty="0" smtClean="0">
                    <a:latin typeface="Rix고딕 M" panose="02020603020101020101" pitchFamily="18" charset="-127"/>
                    <a:ea typeface="Rix고딕 M" panose="02020603020101020101" pitchFamily="18" charset="-127"/>
                  </a:rPr>
                  <a:t>( </a:t>
                </a:r>
                <a:r>
                  <a:rPr lang="ko-KR" altLang="en-US" sz="1100" dirty="0" smtClean="0">
                    <a:latin typeface="Rix고딕 M" panose="02020603020101020101" pitchFamily="18" charset="-127"/>
                    <a:ea typeface="Rix고딕 M" panose="02020603020101020101" pitchFamily="18" charset="-127"/>
                  </a:rPr>
                  <a:t>두 확률 분포의 </a:t>
                </a:r>
                <a:r>
                  <a:rPr lang="ko-KR" altLang="en-US" sz="1100" dirty="0" err="1" smtClean="0">
                    <a:latin typeface="Rix고딕 M" panose="02020603020101020101" pitchFamily="18" charset="-127"/>
                    <a:ea typeface="Rix고딕 M" panose="02020603020101020101" pitchFamily="18" charset="-127"/>
                  </a:rPr>
                  <a:t>유사도를</a:t>
                </a:r>
                <a:r>
                  <a:rPr lang="ko-KR" altLang="en-US" sz="1100" dirty="0" smtClean="0">
                    <a:latin typeface="Rix고딕 M" panose="02020603020101020101" pitchFamily="18" charset="-127"/>
                    <a:ea typeface="Rix고딕 M" panose="02020603020101020101" pitchFamily="18" charset="-127"/>
                  </a:rPr>
                  <a:t> 측정</a:t>
                </a:r>
                <a:r>
                  <a:rPr lang="en-US" altLang="ko-KR" sz="1100" dirty="0" smtClean="0">
                    <a:latin typeface="Rix고딕 M" panose="02020603020101020101" pitchFamily="18" charset="-127"/>
                    <a:ea typeface="Rix고딕 M" panose="02020603020101020101" pitchFamily="18" charset="-127"/>
                  </a:rPr>
                  <a:t>, </a:t>
                </a:r>
                <a:r>
                  <a:rPr lang="ko-KR" altLang="en-US" sz="1100" dirty="0" smtClean="0">
                    <a:latin typeface="Rix고딕 M" panose="02020603020101020101" pitchFamily="18" charset="-127"/>
                    <a:ea typeface="Rix고딕 M" panose="02020603020101020101" pitchFamily="18" charset="-127"/>
                  </a:rPr>
                  <a:t>두 분포가 같으면 </a:t>
                </a:r>
                <a:r>
                  <a:rPr lang="en-US" altLang="ko-KR" sz="1100" dirty="0" smtClean="0">
                    <a:latin typeface="Rix고딕 M" panose="02020603020101020101" pitchFamily="18" charset="-127"/>
                    <a:ea typeface="Rix고딕 M" panose="02020603020101020101" pitchFamily="18" charset="-127"/>
                  </a:rPr>
                  <a:t>0)</a:t>
                </a:r>
                <a:endParaRPr lang="ko-KR" altLang="en-US" sz="1100" dirty="0">
                  <a:latin typeface="Rix고딕 M" panose="02020603020101020101" pitchFamily="18" charset="-127"/>
                  <a:ea typeface="Rix고딕 M" panose="02020603020101020101" pitchFamily="18" charset="-127"/>
                </a:endParaRPr>
              </a:p>
            </p:txBody>
          </p:sp>
          <p:pic>
            <p:nvPicPr>
              <p:cNvPr id="37" name="그림 36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20621" y="3757922"/>
                <a:ext cx="2879521" cy="460899"/>
              </a:xfrm>
              <a:prstGeom prst="rect">
                <a:avLst/>
              </a:prstGeom>
            </p:spPr>
          </p:pic>
        </p:grpSp>
        <p:pic>
          <p:nvPicPr>
            <p:cNvPr id="32" name="그림 3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52369" y="3757922"/>
              <a:ext cx="1259791" cy="443341"/>
            </a:xfrm>
            <a:prstGeom prst="rect">
              <a:avLst/>
            </a:prstGeom>
          </p:spPr>
        </p:pic>
      </p:grpSp>
      <p:sp>
        <p:nvSpPr>
          <p:cNvPr id="38" name="직사각형 37"/>
          <p:cNvSpPr/>
          <p:nvPr/>
        </p:nvSpPr>
        <p:spPr>
          <a:xfrm>
            <a:off x="3987117" y="3429000"/>
            <a:ext cx="88173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dirty="0" smtClean="0">
                <a:latin typeface="Rix고딕 M" panose="02020603020101020101" pitchFamily="18" charset="-127"/>
                <a:ea typeface="Rix고딕 M" panose="02020603020101020101" pitchFamily="18" charset="-127"/>
              </a:rPr>
              <a:t>where</a:t>
            </a:r>
            <a:endParaRPr lang="ko-KR" altLang="en-US" sz="1100" dirty="0">
              <a:latin typeface="Rix고딕 M" panose="02020603020101020101" pitchFamily="18" charset="-127"/>
              <a:ea typeface="Rix고딕 M" panose="02020603020101020101" pitchFamily="18" charset="-127"/>
            </a:endParaRPr>
          </a:p>
        </p:txBody>
      </p:sp>
      <p:pic>
        <p:nvPicPr>
          <p:cNvPr id="39" name="그림 3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232" y="4757928"/>
            <a:ext cx="4825928" cy="1102910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848483" y="5657848"/>
            <a:ext cx="87846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atin typeface="Rix고딕 M" panose="02020603020101020101" pitchFamily="18" charset="-127"/>
                <a:ea typeface="Rix고딕 M" panose="02020603020101020101" pitchFamily="18" charset="-127"/>
              </a:rPr>
              <a:t>P(data) = P(g)</a:t>
            </a:r>
            <a:r>
              <a:rPr lang="ko-KR" altLang="en-US" sz="1400" dirty="0" smtClean="0">
                <a:latin typeface="Rix고딕 M" panose="02020603020101020101" pitchFamily="18" charset="-127"/>
                <a:ea typeface="Rix고딕 M" panose="02020603020101020101" pitchFamily="18" charset="-127"/>
              </a:rPr>
              <a:t>인 경우</a:t>
            </a:r>
            <a:r>
              <a:rPr lang="en-US" altLang="ko-KR" sz="1400" dirty="0" smtClean="0">
                <a:latin typeface="Rix고딕 M" panose="02020603020101020101" pitchFamily="18" charset="-127"/>
                <a:ea typeface="Rix고딕 M" panose="02020603020101020101" pitchFamily="18" charset="-127"/>
              </a:rPr>
              <a:t>, JSD(P(data)||P(g))</a:t>
            </a:r>
            <a:r>
              <a:rPr lang="ko-KR" altLang="en-US" sz="1400" dirty="0" smtClean="0">
                <a:latin typeface="Rix고딕 M" panose="02020603020101020101" pitchFamily="18" charset="-127"/>
                <a:ea typeface="Rix고딕 M" panose="02020603020101020101" pitchFamily="18" charset="-127"/>
              </a:rPr>
              <a:t>가 </a:t>
            </a:r>
            <a:r>
              <a:rPr lang="en-US" altLang="ko-KR" sz="1400" dirty="0" smtClean="0">
                <a:latin typeface="Rix고딕 M" panose="02020603020101020101" pitchFamily="18" charset="-127"/>
                <a:ea typeface="Rix고딕 M" panose="02020603020101020101" pitchFamily="18" charset="-127"/>
              </a:rPr>
              <a:t>0 </a:t>
            </a:r>
            <a:r>
              <a:rPr lang="ko-KR" altLang="en-US" sz="1400" dirty="0" smtClean="0">
                <a:latin typeface="Rix고딕 M" panose="02020603020101020101" pitchFamily="18" charset="-127"/>
                <a:ea typeface="Rix고딕 M" panose="02020603020101020101" pitchFamily="18" charset="-127"/>
              </a:rPr>
              <a:t>되고 </a:t>
            </a:r>
            <a:r>
              <a:rPr lang="en-US" altLang="ko-KR" sz="1400" dirty="0" smtClean="0">
                <a:latin typeface="Rix고딕 M" panose="02020603020101020101" pitchFamily="18" charset="-127"/>
                <a:ea typeface="Rix고딕 M" panose="02020603020101020101" pitchFamily="18" charset="-127"/>
              </a:rPr>
              <a:t>C(G)</a:t>
            </a:r>
            <a:r>
              <a:rPr lang="ko-KR" altLang="en-US" sz="1400" dirty="0" smtClean="0">
                <a:latin typeface="Rix고딕 M" panose="02020603020101020101" pitchFamily="18" charset="-127"/>
                <a:ea typeface="Rix고딕 M" panose="02020603020101020101" pitchFamily="18" charset="-127"/>
              </a:rPr>
              <a:t>는 최소값인 </a:t>
            </a:r>
            <a:r>
              <a:rPr lang="en-US" altLang="ko-KR" sz="1400" dirty="0" smtClean="0">
                <a:latin typeface="Rix고딕 M" panose="02020603020101020101" pitchFamily="18" charset="-127"/>
                <a:ea typeface="Rix고딕 M" panose="02020603020101020101" pitchFamily="18" charset="-127"/>
              </a:rPr>
              <a:t>–log4</a:t>
            </a:r>
            <a:r>
              <a:rPr lang="ko-KR" altLang="en-US" sz="1400" dirty="0" smtClean="0">
                <a:latin typeface="Rix고딕 M" panose="02020603020101020101" pitchFamily="18" charset="-127"/>
                <a:ea typeface="Rix고딕 M" panose="02020603020101020101" pitchFamily="18" charset="-127"/>
              </a:rPr>
              <a:t>를 갖는다 </a:t>
            </a:r>
            <a:endParaRPr lang="ko-KR" altLang="en-US" sz="1400" dirty="0">
              <a:latin typeface="Rix고딕 M" panose="02020603020101020101" pitchFamily="18" charset="-127"/>
              <a:ea typeface="Rix고딕 M" panose="02020603020101020101" pitchFamily="18" charset="-127"/>
            </a:endParaRPr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744" y="1817161"/>
            <a:ext cx="864096" cy="284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221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"/>
          <p:cNvSpPr>
            <a:spLocks noGrp="1"/>
          </p:cNvSpPr>
          <p:nvPr>
            <p:ph type="title"/>
          </p:nvPr>
        </p:nvSpPr>
        <p:spPr>
          <a:xfrm>
            <a:off x="827584" y="274638"/>
            <a:ext cx="7859216" cy="11430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altLang="ko-KR" sz="3200" b="1" dirty="0" smtClean="0">
                <a:solidFill>
                  <a:srgbClr val="08084C"/>
                </a:solidFill>
                <a:latin typeface="Rix고딕 EB" panose="02020603020101020101" pitchFamily="18" charset="-127"/>
                <a:ea typeface="Rix고딕 EB" panose="02020603020101020101" pitchFamily="18" charset="-127"/>
              </a:rPr>
              <a:t>Model Architecture</a:t>
            </a:r>
            <a:endParaRPr lang="en-US" altLang="ko-KR" sz="3200" b="1" dirty="0">
              <a:solidFill>
                <a:srgbClr val="08084C"/>
              </a:solidFill>
              <a:latin typeface="Rix고딕 EB" panose="02020603020101020101" pitchFamily="18" charset="-127"/>
              <a:ea typeface="Rix고딕 EB" panose="02020603020101020101" pitchFamily="18" charset="-127"/>
            </a:endParaRPr>
          </a:p>
        </p:txBody>
      </p:sp>
      <p:grpSp>
        <p:nvGrpSpPr>
          <p:cNvPr id="2" name="그룹 2"/>
          <p:cNvGrpSpPr/>
          <p:nvPr/>
        </p:nvGrpSpPr>
        <p:grpSpPr>
          <a:xfrm>
            <a:off x="344428" y="260648"/>
            <a:ext cx="637647" cy="769441"/>
            <a:chOff x="332205" y="260648"/>
            <a:chExt cx="637647" cy="769441"/>
          </a:xfrm>
        </p:grpSpPr>
        <p:grpSp>
          <p:nvGrpSpPr>
            <p:cNvPr id="3" name="그룹 8"/>
            <p:cNvGrpSpPr/>
            <p:nvPr/>
          </p:nvGrpSpPr>
          <p:grpSpPr>
            <a:xfrm>
              <a:off x="332205" y="260648"/>
              <a:ext cx="504056" cy="769441"/>
              <a:chOff x="598860" y="1563142"/>
              <a:chExt cx="504056" cy="769441"/>
            </a:xfrm>
          </p:grpSpPr>
          <p:sp>
            <p:nvSpPr>
              <p:cNvPr id="10" name="TextBox 9"/>
              <p:cNvSpPr txBox="1"/>
              <p:nvPr/>
            </p:nvSpPr>
            <p:spPr>
              <a:xfrm>
                <a:off x="598860" y="1563142"/>
                <a:ext cx="504056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sz="4400" b="1" dirty="0">
                    <a:solidFill>
                      <a:srgbClr val="08084C"/>
                    </a:solidFill>
                    <a:latin typeface="Rix고딕 EB" panose="02020603020101020101" pitchFamily="18" charset="-127"/>
                    <a:ea typeface="Rix고딕 EB" panose="02020603020101020101" pitchFamily="18" charset="-127"/>
                    <a:cs typeface="Arial" panose="020B0604020202020204" pitchFamily="34" charset="0"/>
                  </a:rPr>
                  <a:t>1</a:t>
                </a:r>
                <a:endParaRPr lang="ko-KR" altLang="en-US" sz="4400" b="1" dirty="0">
                  <a:solidFill>
                    <a:srgbClr val="08084C"/>
                  </a:solidFill>
                  <a:latin typeface="Rix고딕 EB" panose="02020603020101020101" pitchFamily="18" charset="-127"/>
                  <a:ea typeface="Rix고딕 EB" panose="02020603020101020101" pitchFamily="18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11" name="직각 삼각형 10"/>
              <p:cNvSpPr/>
              <p:nvPr/>
            </p:nvSpPr>
            <p:spPr>
              <a:xfrm rot="16200000">
                <a:off x="638864" y="1868532"/>
                <a:ext cx="464050" cy="464052"/>
              </a:xfrm>
              <a:prstGeom prst="rt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08084C"/>
                  </a:solidFill>
                  <a:latin typeface="+mj-lt"/>
                  <a:ea typeface="나눔바른고딕 Light" panose="020B0603020101020101" pitchFamily="50" charset="-127"/>
                </a:endParaRPr>
              </a:p>
            </p:txBody>
          </p:sp>
          <p:cxnSp>
            <p:nvCxnSpPr>
              <p:cNvPr id="12" name="직선 연결선 11"/>
              <p:cNvCxnSpPr>
                <a:stCxn id="11" idx="4"/>
                <a:endCxn id="11" idx="0"/>
              </p:cNvCxnSpPr>
              <p:nvPr/>
            </p:nvCxnSpPr>
            <p:spPr>
              <a:xfrm flipH="1">
                <a:off x="638863" y="1868533"/>
                <a:ext cx="464052" cy="464050"/>
              </a:xfrm>
              <a:prstGeom prst="line">
                <a:avLst/>
              </a:prstGeom>
              <a:ln w="3175">
                <a:solidFill>
                  <a:srgbClr val="08084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직사각형 6"/>
            <p:cNvSpPr/>
            <p:nvPr/>
          </p:nvSpPr>
          <p:spPr>
            <a:xfrm rot="18900000">
              <a:off x="345963" y="712665"/>
              <a:ext cx="623889" cy="2539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50" dirty="0" smtClean="0">
                  <a:solidFill>
                    <a:srgbClr val="08084C"/>
                  </a:solidFill>
                  <a:latin typeface="Rix고딕 EB" panose="02020603020101020101" pitchFamily="18" charset="-127"/>
                  <a:ea typeface="Rix고딕 EB" panose="02020603020101020101" pitchFamily="18" charset="-127"/>
                </a:rPr>
                <a:t>ISD lab</a:t>
              </a:r>
              <a:endParaRPr lang="ko-KR" altLang="en-US" sz="1050" dirty="0">
                <a:solidFill>
                  <a:srgbClr val="08084C"/>
                </a:solidFill>
                <a:latin typeface="Rix고딕 EB" panose="02020603020101020101" pitchFamily="18" charset="-127"/>
                <a:ea typeface="Rix고딕 EB" panose="02020603020101020101" pitchFamily="18" charset="-127"/>
              </a:endParaRPr>
            </a:p>
          </p:txBody>
        </p:sp>
      </p:grpSp>
      <p:sp>
        <p:nvSpPr>
          <p:cNvPr id="21" name="직사각형 20"/>
          <p:cNvSpPr/>
          <p:nvPr/>
        </p:nvSpPr>
        <p:spPr>
          <a:xfrm>
            <a:off x="323528" y="1298713"/>
            <a:ext cx="6526723" cy="41283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68288" indent="-268288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>
                <a:srgbClr val="002060"/>
              </a:buClr>
              <a:buFont typeface="Wingdings" panose="05000000000000000000" pitchFamily="2" charset="2"/>
              <a:buChar char="§"/>
            </a:pPr>
            <a:r>
              <a:rPr lang="ko-KR" altLang="en-US" sz="2000" dirty="0" smtClean="0">
                <a:solidFill>
                  <a:srgbClr val="000066"/>
                </a:solidFill>
                <a:latin typeface="Rix고딕 EB" panose="02020603020101020101" pitchFamily="18" charset="-127"/>
                <a:ea typeface="Rix고딕 EB" panose="02020603020101020101" pitchFamily="18" charset="-127"/>
              </a:rPr>
              <a:t>특징 </a:t>
            </a:r>
            <a:endParaRPr lang="en-US" altLang="ko-KR" sz="2000" dirty="0" smtClean="0">
              <a:solidFill>
                <a:srgbClr val="000066"/>
              </a:solidFill>
              <a:latin typeface="Rix고딕 EB" panose="02020603020101020101" pitchFamily="18" charset="-127"/>
              <a:ea typeface="Rix고딕 EB" panose="02020603020101020101" pitchFamily="18" charset="-127"/>
            </a:endParaRP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>
                <a:srgbClr val="002060"/>
              </a:buClr>
            </a:pPr>
            <a:r>
              <a:rPr lang="en-US" altLang="ko-KR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Rix고딕 M" panose="02020603020101020101" pitchFamily="18" charset="-127"/>
                <a:ea typeface="Rix고딕 M" panose="02020603020101020101" pitchFamily="18" charset="-127"/>
              </a:rPr>
              <a:t> </a:t>
            </a:r>
            <a:r>
              <a:rPr lang="en-US" altLang="ko-KR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ix고딕 M" panose="02020603020101020101" pitchFamily="18" charset="-127"/>
                <a:ea typeface="Rix고딕 M" panose="02020603020101020101" pitchFamily="18" charset="-127"/>
              </a:rPr>
              <a:t>  1. All convolutional net </a:t>
            </a:r>
          </a:p>
          <a:p>
            <a:pPr>
              <a:lnSpc>
                <a:spcPct val="10000"/>
              </a:lnSpc>
              <a:spcBef>
                <a:spcPts val="0"/>
              </a:spcBef>
              <a:spcAft>
                <a:spcPts val="800"/>
              </a:spcAft>
              <a:buClr>
                <a:srgbClr val="002060"/>
              </a:buClr>
            </a:pPr>
            <a:endParaRPr lang="en-US" altLang="ko-KR" sz="1600" dirty="0" smtClean="0">
              <a:solidFill>
                <a:schemeClr val="tx1">
                  <a:lumMod val="95000"/>
                  <a:lumOff val="5000"/>
                </a:schemeClr>
              </a:solidFill>
              <a:latin typeface="Rix고딕 M" panose="02020603020101020101" pitchFamily="18" charset="-127"/>
              <a:ea typeface="Rix고딕 M" panose="02020603020101020101" pitchFamily="18" charset="-127"/>
            </a:endParaRP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>
                <a:srgbClr val="002060"/>
              </a:buClr>
            </a:pPr>
            <a:r>
              <a:rPr lang="en-US" altLang="ko-KR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Rix고딕 M" panose="02020603020101020101" pitchFamily="18" charset="-127"/>
                <a:ea typeface="Rix고딕 M" panose="02020603020101020101" pitchFamily="18" charset="-127"/>
              </a:rPr>
              <a:t> </a:t>
            </a:r>
            <a:r>
              <a:rPr lang="en-US" altLang="ko-KR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ix고딕 M" panose="02020603020101020101" pitchFamily="18" charset="-127"/>
                <a:ea typeface="Rix고딕 M" panose="02020603020101020101" pitchFamily="18" charset="-127"/>
              </a:rPr>
              <a:t>  2. Eliminating fully connected layers</a:t>
            </a:r>
          </a:p>
          <a:p>
            <a:pPr>
              <a:lnSpc>
                <a:spcPct val="10000"/>
              </a:lnSpc>
              <a:spcBef>
                <a:spcPts val="0"/>
              </a:spcBef>
              <a:spcAft>
                <a:spcPts val="800"/>
              </a:spcAft>
              <a:buClr>
                <a:srgbClr val="002060"/>
              </a:buClr>
            </a:pPr>
            <a:endParaRPr lang="en-US" altLang="ko-KR" sz="1600" dirty="0" smtClean="0">
              <a:solidFill>
                <a:schemeClr val="tx1">
                  <a:lumMod val="95000"/>
                  <a:lumOff val="5000"/>
                </a:schemeClr>
              </a:solidFill>
              <a:latin typeface="Rix고딕 M" panose="02020603020101020101" pitchFamily="18" charset="-127"/>
              <a:ea typeface="Rix고딕 M" panose="02020603020101020101" pitchFamily="18" charset="-127"/>
            </a:endParaRPr>
          </a:p>
          <a:p>
            <a:pPr>
              <a:spcBef>
                <a:spcPts val="0"/>
              </a:spcBef>
              <a:spcAft>
                <a:spcPts val="800"/>
              </a:spcAft>
              <a:buClr>
                <a:srgbClr val="002060"/>
              </a:buClr>
            </a:pPr>
            <a:r>
              <a:rPr lang="en-US" altLang="ko-KR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ix고딕 M" panose="02020603020101020101" pitchFamily="18" charset="-127"/>
                <a:ea typeface="Rix고딕 M" panose="02020603020101020101" pitchFamily="18" charset="-127"/>
              </a:rPr>
              <a:t>   3. Batch Normalization </a:t>
            </a:r>
          </a:p>
          <a:p>
            <a:pPr>
              <a:spcBef>
                <a:spcPts val="0"/>
              </a:spcBef>
              <a:spcAft>
                <a:spcPts val="800"/>
              </a:spcAft>
              <a:buClr>
                <a:srgbClr val="002060"/>
              </a:buClr>
            </a:pPr>
            <a:r>
              <a:rPr lang="en-US" altLang="ko-KR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Rix고딕 M" panose="02020603020101020101" pitchFamily="18" charset="-127"/>
                <a:ea typeface="Rix고딕 M" panose="02020603020101020101" pitchFamily="18" charset="-127"/>
              </a:rPr>
              <a:t> </a:t>
            </a:r>
            <a:r>
              <a:rPr lang="en-US" altLang="ko-KR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ix고딕 M" panose="02020603020101020101" pitchFamily="18" charset="-127"/>
                <a:ea typeface="Rix고딕 M" panose="02020603020101020101" pitchFamily="18" charset="-127"/>
              </a:rPr>
              <a:t>  - generator output layer</a:t>
            </a:r>
            <a:r>
              <a:rPr lang="ko-KR" altLang="en-US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ix고딕 M" panose="02020603020101020101" pitchFamily="18" charset="-127"/>
                <a:ea typeface="Rix고딕 M" panose="02020603020101020101" pitchFamily="18" charset="-127"/>
              </a:rPr>
              <a:t>와 </a:t>
            </a:r>
            <a:r>
              <a:rPr lang="en-US" altLang="ko-KR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ix고딕 M" panose="02020603020101020101" pitchFamily="18" charset="-127"/>
                <a:ea typeface="Rix고딕 M" panose="02020603020101020101" pitchFamily="18" charset="-127"/>
              </a:rPr>
              <a:t>discriminator</a:t>
            </a:r>
            <a:r>
              <a:rPr lang="ko-KR" altLang="en-US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ix고딕 M" panose="02020603020101020101" pitchFamily="18" charset="-127"/>
                <a:ea typeface="Rix고딕 M" panose="02020603020101020101" pitchFamily="18" charset="-127"/>
              </a:rPr>
              <a:t>의 </a:t>
            </a:r>
            <a:r>
              <a:rPr lang="en-US" altLang="ko-KR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ix고딕 M" panose="02020603020101020101" pitchFamily="18" charset="-127"/>
                <a:ea typeface="Rix고딕 M" panose="02020603020101020101" pitchFamily="18" charset="-127"/>
              </a:rPr>
              <a:t>input layer</a:t>
            </a:r>
            <a:r>
              <a:rPr lang="ko-KR" altLang="en-US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ix고딕 M" panose="02020603020101020101" pitchFamily="18" charset="-127"/>
                <a:ea typeface="Rix고딕 M" panose="02020603020101020101" pitchFamily="18" charset="-127"/>
              </a:rPr>
              <a:t>에는 넣지 않음</a:t>
            </a:r>
            <a:endParaRPr lang="en-US" altLang="ko-KR" sz="1600" dirty="0" smtClean="0">
              <a:solidFill>
                <a:schemeClr val="tx1">
                  <a:lumMod val="95000"/>
                  <a:lumOff val="5000"/>
                </a:schemeClr>
              </a:solidFill>
              <a:latin typeface="Rix고딕 M" panose="02020603020101020101" pitchFamily="18" charset="-127"/>
              <a:ea typeface="Rix고딕 M" panose="02020603020101020101" pitchFamily="18" charset="-127"/>
            </a:endParaRPr>
          </a:p>
          <a:p>
            <a:pPr>
              <a:lnSpc>
                <a:spcPct val="10000"/>
              </a:lnSpc>
              <a:spcBef>
                <a:spcPts val="0"/>
              </a:spcBef>
              <a:spcAft>
                <a:spcPts val="800"/>
              </a:spcAft>
              <a:buClr>
                <a:srgbClr val="002060"/>
              </a:buClr>
            </a:pPr>
            <a:r>
              <a:rPr lang="ko-KR" altLang="en-US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ix고딕 M" panose="02020603020101020101" pitchFamily="18" charset="-127"/>
                <a:ea typeface="Rix고딕 M" panose="02020603020101020101" pitchFamily="18" charset="-127"/>
              </a:rPr>
              <a:t> </a:t>
            </a:r>
            <a:endParaRPr lang="en-US" altLang="ko-KR" sz="1600" dirty="0" smtClean="0">
              <a:solidFill>
                <a:schemeClr val="tx1">
                  <a:lumMod val="95000"/>
                  <a:lumOff val="5000"/>
                </a:schemeClr>
              </a:solidFill>
              <a:latin typeface="Rix고딕 M" panose="02020603020101020101" pitchFamily="18" charset="-127"/>
              <a:ea typeface="Rix고딕 M" panose="02020603020101020101" pitchFamily="18" charset="-127"/>
            </a:endParaRPr>
          </a:p>
          <a:p>
            <a:pPr>
              <a:spcBef>
                <a:spcPts val="0"/>
              </a:spcBef>
              <a:spcAft>
                <a:spcPts val="800"/>
              </a:spcAft>
              <a:buClr>
                <a:srgbClr val="002060"/>
              </a:buClr>
            </a:pPr>
            <a:r>
              <a:rPr lang="en-US" altLang="ko-KR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Rix고딕 M" panose="02020603020101020101" pitchFamily="18" charset="-127"/>
                <a:ea typeface="Rix고딕 M" panose="02020603020101020101" pitchFamily="18" charset="-127"/>
              </a:rPr>
              <a:t> </a:t>
            </a:r>
            <a:r>
              <a:rPr lang="en-US" altLang="ko-KR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ix고딕 M" panose="02020603020101020101" pitchFamily="18" charset="-127"/>
                <a:ea typeface="Rix고딕 M" panose="02020603020101020101" pitchFamily="18" charset="-127"/>
              </a:rPr>
              <a:t>  4. Activation function</a:t>
            </a:r>
          </a:p>
          <a:p>
            <a:pPr>
              <a:spcBef>
                <a:spcPts val="0"/>
              </a:spcBef>
              <a:spcAft>
                <a:spcPts val="800"/>
              </a:spcAft>
              <a:buClr>
                <a:srgbClr val="002060"/>
              </a:buClr>
            </a:pPr>
            <a:r>
              <a:rPr lang="en-US" altLang="ko-KR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Rix고딕 M" panose="02020603020101020101" pitchFamily="18" charset="-127"/>
                <a:ea typeface="Rix고딕 M" panose="02020603020101020101" pitchFamily="18" charset="-127"/>
              </a:rPr>
              <a:t> </a:t>
            </a:r>
            <a:r>
              <a:rPr lang="en-US" altLang="ko-KR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ix고딕 M" panose="02020603020101020101" pitchFamily="18" charset="-127"/>
                <a:ea typeface="Rix고딕 M" panose="02020603020101020101" pitchFamily="18" charset="-127"/>
              </a:rPr>
              <a:t>  - generator : </a:t>
            </a:r>
            <a:r>
              <a:rPr lang="ko-KR" altLang="en-US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ix고딕 M" panose="02020603020101020101" pitchFamily="18" charset="-127"/>
                <a:ea typeface="Rix고딕 M" panose="02020603020101020101" pitchFamily="18" charset="-127"/>
              </a:rPr>
              <a:t>기본적으로는 </a:t>
            </a:r>
            <a:r>
              <a:rPr lang="en-US" altLang="ko-KR" sz="16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Rix고딕 M" panose="02020603020101020101" pitchFamily="18" charset="-127"/>
                <a:ea typeface="Rix고딕 M" panose="02020603020101020101" pitchFamily="18" charset="-127"/>
              </a:rPr>
              <a:t>ReLU</a:t>
            </a:r>
            <a:r>
              <a:rPr lang="en-US" altLang="ko-KR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ix고딕 M" panose="02020603020101020101" pitchFamily="18" charset="-127"/>
                <a:ea typeface="Rix고딕 M" panose="02020603020101020101" pitchFamily="18" charset="-127"/>
              </a:rPr>
              <a:t>, output</a:t>
            </a:r>
            <a:r>
              <a:rPr lang="ko-KR" altLang="en-US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ix고딕 M" panose="02020603020101020101" pitchFamily="18" charset="-127"/>
                <a:ea typeface="Rix고딕 M" panose="02020603020101020101" pitchFamily="18" charset="-127"/>
              </a:rPr>
              <a:t>에서는 </a:t>
            </a:r>
            <a:r>
              <a:rPr lang="en-US" altLang="ko-KR" sz="16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Rix고딕 M" panose="02020603020101020101" pitchFamily="18" charset="-127"/>
                <a:ea typeface="Rix고딕 M" panose="02020603020101020101" pitchFamily="18" charset="-127"/>
              </a:rPr>
              <a:t>Tanh</a:t>
            </a:r>
            <a:endParaRPr lang="en-US" altLang="ko-KR" sz="1600" dirty="0" smtClean="0">
              <a:solidFill>
                <a:schemeClr val="tx1">
                  <a:lumMod val="95000"/>
                  <a:lumOff val="5000"/>
                </a:schemeClr>
              </a:solidFill>
              <a:latin typeface="Rix고딕 M" panose="02020603020101020101" pitchFamily="18" charset="-127"/>
              <a:ea typeface="Rix고딕 M" panose="02020603020101020101" pitchFamily="18" charset="-127"/>
            </a:endParaRPr>
          </a:p>
          <a:p>
            <a:pPr>
              <a:spcBef>
                <a:spcPts val="0"/>
              </a:spcBef>
              <a:spcAft>
                <a:spcPts val="800"/>
              </a:spcAft>
              <a:buClr>
                <a:srgbClr val="002060"/>
              </a:buClr>
            </a:pPr>
            <a:r>
              <a:rPr lang="en-US" altLang="ko-KR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Rix고딕 M" panose="02020603020101020101" pitchFamily="18" charset="-127"/>
                <a:ea typeface="Rix고딕 M" panose="02020603020101020101" pitchFamily="18" charset="-127"/>
              </a:rPr>
              <a:t> </a:t>
            </a:r>
            <a:r>
              <a:rPr lang="en-US" altLang="ko-KR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ix고딕 M" panose="02020603020101020101" pitchFamily="18" charset="-127"/>
                <a:ea typeface="Rix고딕 M" panose="02020603020101020101" pitchFamily="18" charset="-127"/>
              </a:rPr>
              <a:t>  - discriminator : Leaky </a:t>
            </a:r>
            <a:r>
              <a:rPr lang="en-US" altLang="ko-KR" sz="16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Rix고딕 M" panose="02020603020101020101" pitchFamily="18" charset="-127"/>
                <a:ea typeface="Rix고딕 M" panose="02020603020101020101" pitchFamily="18" charset="-127"/>
              </a:rPr>
              <a:t>ReLU</a:t>
            </a:r>
            <a:r>
              <a:rPr lang="ko-KR" altLang="en-US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ix고딕 M" panose="02020603020101020101" pitchFamily="18" charset="-127"/>
                <a:ea typeface="Rix고딕 M" panose="02020603020101020101" pitchFamily="18" charset="-127"/>
              </a:rPr>
              <a:t>를 사용</a:t>
            </a:r>
            <a:endParaRPr lang="en-US" altLang="ko-KR" sz="1600" dirty="0" smtClean="0">
              <a:solidFill>
                <a:schemeClr val="tx1">
                  <a:lumMod val="95000"/>
                  <a:lumOff val="5000"/>
                </a:schemeClr>
              </a:solidFill>
              <a:latin typeface="Rix고딕 M" panose="02020603020101020101" pitchFamily="18" charset="-127"/>
              <a:ea typeface="Rix고딕 M" panose="02020603020101020101" pitchFamily="18" charset="-127"/>
            </a:endParaRPr>
          </a:p>
          <a:p>
            <a:pPr>
              <a:lnSpc>
                <a:spcPct val="10000"/>
              </a:lnSpc>
              <a:spcBef>
                <a:spcPts val="0"/>
              </a:spcBef>
              <a:spcAft>
                <a:spcPts val="800"/>
              </a:spcAft>
              <a:buClr>
                <a:srgbClr val="002060"/>
              </a:buClr>
            </a:pPr>
            <a:r>
              <a:rPr lang="ko-KR" altLang="en-US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ix고딕 M" panose="02020603020101020101" pitchFamily="18" charset="-127"/>
                <a:ea typeface="Rix고딕 M" panose="02020603020101020101" pitchFamily="18" charset="-127"/>
              </a:rPr>
              <a:t> </a:t>
            </a:r>
            <a:endParaRPr lang="en-US" altLang="ko-KR" sz="1600" dirty="0" smtClean="0">
              <a:solidFill>
                <a:schemeClr val="tx1">
                  <a:lumMod val="95000"/>
                  <a:lumOff val="5000"/>
                </a:schemeClr>
              </a:solidFill>
              <a:latin typeface="Rix고딕 M" panose="02020603020101020101" pitchFamily="18" charset="-127"/>
              <a:ea typeface="Rix고딕 M" panose="02020603020101020101" pitchFamily="18" charset="-127"/>
            </a:endParaRPr>
          </a:p>
          <a:p>
            <a:pPr>
              <a:spcBef>
                <a:spcPts val="0"/>
              </a:spcBef>
              <a:spcAft>
                <a:spcPts val="800"/>
              </a:spcAft>
              <a:buClr>
                <a:srgbClr val="002060"/>
              </a:buClr>
            </a:pPr>
            <a:r>
              <a:rPr lang="en-US" altLang="ko-KR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Rix고딕 M" panose="02020603020101020101" pitchFamily="18" charset="-127"/>
                <a:ea typeface="Rix고딕 M" panose="02020603020101020101" pitchFamily="18" charset="-127"/>
              </a:rPr>
              <a:t> </a:t>
            </a:r>
            <a:r>
              <a:rPr lang="en-US" altLang="ko-KR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ix고딕 M" panose="02020603020101020101" pitchFamily="18" charset="-127"/>
                <a:ea typeface="Rix고딕 M" panose="02020603020101020101" pitchFamily="18" charset="-127"/>
              </a:rPr>
              <a:t> 5. Loss function</a:t>
            </a:r>
          </a:p>
          <a:p>
            <a:pPr>
              <a:spcBef>
                <a:spcPts val="0"/>
              </a:spcBef>
              <a:spcAft>
                <a:spcPts val="800"/>
              </a:spcAft>
              <a:buClr>
                <a:srgbClr val="002060"/>
              </a:buClr>
            </a:pPr>
            <a:r>
              <a:rPr lang="en-US" altLang="ko-KR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Rix고딕 M" panose="02020603020101020101" pitchFamily="18" charset="-127"/>
                <a:ea typeface="Rix고딕 M" panose="02020603020101020101" pitchFamily="18" charset="-127"/>
              </a:rPr>
              <a:t> </a:t>
            </a:r>
            <a:r>
              <a:rPr lang="en-US" altLang="ko-KR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ix고딕 M" panose="02020603020101020101" pitchFamily="18" charset="-127"/>
                <a:ea typeface="Rix고딕 M" panose="02020603020101020101" pitchFamily="18" charset="-127"/>
              </a:rPr>
              <a:t>  - sigmoid cross Entropy</a:t>
            </a:r>
            <a:endParaRPr lang="en-US" altLang="ko-KR" sz="1600" dirty="0">
              <a:solidFill>
                <a:schemeClr val="tx1">
                  <a:lumMod val="95000"/>
                  <a:lumOff val="5000"/>
                </a:schemeClr>
              </a:solidFill>
              <a:latin typeface="Rix고딕 M" panose="02020603020101020101" pitchFamily="18" charset="-127"/>
              <a:ea typeface="Rix고딕 M" panose="0202060302010102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5896" y="4689981"/>
            <a:ext cx="5400966" cy="1475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638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"/>
          <p:cNvSpPr>
            <a:spLocks noGrp="1"/>
          </p:cNvSpPr>
          <p:nvPr>
            <p:ph type="title"/>
          </p:nvPr>
        </p:nvSpPr>
        <p:spPr>
          <a:xfrm>
            <a:off x="827584" y="274638"/>
            <a:ext cx="7859216" cy="11430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altLang="ko-KR" sz="3200" b="1" dirty="0" smtClean="0">
                <a:solidFill>
                  <a:srgbClr val="08084C"/>
                </a:solidFill>
                <a:latin typeface="Rix고딕 EB" panose="02020603020101020101" pitchFamily="18" charset="-127"/>
                <a:ea typeface="Rix고딕 EB" panose="02020603020101020101" pitchFamily="18" charset="-127"/>
              </a:rPr>
              <a:t>Model Analysis</a:t>
            </a:r>
            <a:endParaRPr lang="en-US" altLang="ko-KR" sz="3200" b="1" dirty="0">
              <a:solidFill>
                <a:srgbClr val="08084C"/>
              </a:solidFill>
              <a:latin typeface="Rix고딕 EB" panose="02020603020101020101" pitchFamily="18" charset="-127"/>
              <a:ea typeface="Rix고딕 EB" panose="02020603020101020101" pitchFamily="18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23528" y="1298713"/>
            <a:ext cx="1453796" cy="41620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68288" indent="-268288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>
                <a:srgbClr val="002060"/>
              </a:buClr>
              <a:buFont typeface="Wingdings" panose="05000000000000000000" pitchFamily="2" charset="2"/>
              <a:buChar char="§"/>
            </a:pPr>
            <a:r>
              <a:rPr lang="en-US" altLang="ko-KR" sz="2000" dirty="0" smtClean="0">
                <a:solidFill>
                  <a:srgbClr val="000066"/>
                </a:solidFill>
                <a:latin typeface="Rix고딕 EB" panose="02020603020101020101" pitchFamily="18" charset="-127"/>
                <a:ea typeface="Rix고딕 EB" panose="02020603020101020101" pitchFamily="18" charset="-127"/>
              </a:rPr>
              <a:t>Data Set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359779" y="1863656"/>
            <a:ext cx="8146782" cy="14075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>
                <a:srgbClr val="002060"/>
              </a:buClr>
            </a:pPr>
            <a:r>
              <a:rPr lang="ko-KR" altLang="en-US" sz="2000" dirty="0" smtClean="0">
                <a:solidFill>
                  <a:srgbClr val="000066"/>
                </a:solidFill>
                <a:latin typeface="Rix고딕 EB" panose="02020603020101020101" pitchFamily="18" charset="-127"/>
                <a:ea typeface="Rix고딕 EB" panose="02020603020101020101" pitchFamily="18" charset="-127"/>
              </a:rPr>
              <a:t> </a:t>
            </a:r>
            <a:r>
              <a:rPr lang="en-US" altLang="ko-KR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ix고딕 M" panose="02020603020101020101" pitchFamily="18" charset="-127"/>
                <a:ea typeface="Rix고딕 M" panose="02020603020101020101" pitchFamily="18" charset="-127"/>
              </a:rPr>
              <a:t>  1. LSUN (Large-scale scene Understanding) – </a:t>
            </a:r>
            <a:r>
              <a:rPr lang="ko-KR" altLang="en-US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ix고딕 M" panose="02020603020101020101" pitchFamily="18" charset="-127"/>
                <a:ea typeface="Rix고딕 M" panose="02020603020101020101" pitchFamily="18" charset="-127"/>
              </a:rPr>
              <a:t>침실 사진이 모여있는 </a:t>
            </a:r>
            <a:r>
              <a:rPr lang="ko-KR" altLang="en-US" sz="16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Rix고딕 M" panose="02020603020101020101" pitchFamily="18" charset="-127"/>
                <a:ea typeface="Rix고딕 M" panose="02020603020101020101" pitchFamily="18" charset="-127"/>
              </a:rPr>
              <a:t>데이터셋</a:t>
            </a:r>
            <a:endParaRPr lang="en-US" altLang="ko-KR" sz="1600" dirty="0" smtClean="0">
              <a:solidFill>
                <a:schemeClr val="tx1">
                  <a:lumMod val="95000"/>
                  <a:lumOff val="5000"/>
                </a:schemeClr>
              </a:solidFill>
              <a:latin typeface="Rix고딕 M" panose="02020603020101020101" pitchFamily="18" charset="-127"/>
              <a:ea typeface="Rix고딕 M" panose="02020603020101020101" pitchFamily="18" charset="-127"/>
            </a:endParaRPr>
          </a:p>
          <a:p>
            <a:pPr>
              <a:lnSpc>
                <a:spcPct val="10000"/>
              </a:lnSpc>
              <a:spcBef>
                <a:spcPts val="0"/>
              </a:spcBef>
              <a:spcAft>
                <a:spcPts val="800"/>
              </a:spcAft>
              <a:buClr>
                <a:srgbClr val="002060"/>
              </a:buClr>
            </a:pPr>
            <a:endParaRPr lang="en-US" altLang="ko-KR" sz="1600" dirty="0" smtClean="0">
              <a:solidFill>
                <a:schemeClr val="tx1">
                  <a:lumMod val="95000"/>
                  <a:lumOff val="5000"/>
                </a:schemeClr>
              </a:solidFill>
              <a:latin typeface="Rix고딕 M" panose="02020603020101020101" pitchFamily="18" charset="-127"/>
              <a:ea typeface="Rix고딕 M" panose="02020603020101020101" pitchFamily="18" charset="-127"/>
            </a:endParaRP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>
                <a:srgbClr val="002060"/>
              </a:buClr>
            </a:pPr>
            <a:r>
              <a:rPr lang="en-US" altLang="ko-KR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Rix고딕 M" panose="02020603020101020101" pitchFamily="18" charset="-127"/>
                <a:ea typeface="Rix고딕 M" panose="02020603020101020101" pitchFamily="18" charset="-127"/>
              </a:rPr>
              <a:t> </a:t>
            </a:r>
            <a:r>
              <a:rPr lang="en-US" altLang="ko-KR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ix고딕 M" panose="02020603020101020101" pitchFamily="18" charset="-127"/>
                <a:ea typeface="Rix고딕 M" panose="02020603020101020101" pitchFamily="18" charset="-127"/>
              </a:rPr>
              <a:t>  2. Faces – </a:t>
            </a:r>
            <a:r>
              <a:rPr lang="ko-KR" altLang="en-US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ix고딕 M" panose="02020603020101020101" pitchFamily="18" charset="-127"/>
                <a:ea typeface="Rix고딕 M" panose="02020603020101020101" pitchFamily="18" charset="-127"/>
              </a:rPr>
              <a:t>얼굴 사진</a:t>
            </a:r>
          </a:p>
          <a:p>
            <a:pPr>
              <a:lnSpc>
                <a:spcPct val="10000"/>
              </a:lnSpc>
              <a:spcBef>
                <a:spcPts val="0"/>
              </a:spcBef>
              <a:spcAft>
                <a:spcPts val="800"/>
              </a:spcAft>
              <a:buClr>
                <a:srgbClr val="002060"/>
              </a:buClr>
            </a:pPr>
            <a:endParaRPr lang="en-US" altLang="ko-KR" sz="1600" dirty="0" smtClean="0">
              <a:solidFill>
                <a:schemeClr val="tx1">
                  <a:lumMod val="95000"/>
                  <a:lumOff val="5000"/>
                </a:schemeClr>
              </a:solidFill>
              <a:latin typeface="Rix고딕 M" panose="02020603020101020101" pitchFamily="18" charset="-127"/>
              <a:ea typeface="Rix고딕 M" panose="02020603020101020101" pitchFamily="18" charset="-127"/>
            </a:endParaRPr>
          </a:p>
          <a:p>
            <a:pPr>
              <a:spcBef>
                <a:spcPts val="0"/>
              </a:spcBef>
              <a:spcAft>
                <a:spcPts val="800"/>
              </a:spcAft>
              <a:buClr>
                <a:srgbClr val="002060"/>
              </a:buClr>
            </a:pPr>
            <a:r>
              <a:rPr lang="en-US" altLang="ko-KR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ix고딕 M" panose="02020603020101020101" pitchFamily="18" charset="-127"/>
                <a:ea typeface="Rix고딕 M" panose="02020603020101020101" pitchFamily="18" charset="-127"/>
              </a:rPr>
              <a:t>   3. IMAGENET_1K – </a:t>
            </a:r>
            <a:r>
              <a:rPr lang="en-US" altLang="ko-KR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Rix고딕 M" panose="02020603020101020101" pitchFamily="18" charset="-127"/>
                <a:ea typeface="Rix고딕 M" panose="02020603020101020101" pitchFamily="18" charset="-127"/>
              </a:rPr>
              <a:t>IMAGENET</a:t>
            </a:r>
            <a:r>
              <a:rPr lang="ko-KR" altLang="en-US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ix고딕 M" panose="02020603020101020101" pitchFamily="18" charset="-127"/>
                <a:ea typeface="Rix고딕 M" panose="02020603020101020101" pitchFamily="18" charset="-127"/>
              </a:rPr>
              <a:t>에서 </a:t>
            </a:r>
            <a:r>
              <a:rPr lang="en-US" altLang="ko-KR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ix고딕 M" panose="02020603020101020101" pitchFamily="18" charset="-127"/>
                <a:ea typeface="Rix고딕 M" panose="02020603020101020101" pitchFamily="18" charset="-127"/>
              </a:rPr>
              <a:t>CIFAL-10</a:t>
            </a:r>
            <a:r>
              <a:rPr lang="ko-KR" altLang="en-US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ix고딕 M" panose="02020603020101020101" pitchFamily="18" charset="-127"/>
                <a:ea typeface="Rix고딕 M" panose="02020603020101020101" pitchFamily="18" charset="-127"/>
              </a:rPr>
              <a:t>과 동일한 </a:t>
            </a:r>
            <a:r>
              <a:rPr lang="en-US" altLang="ko-KR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ix고딕 M" panose="02020603020101020101" pitchFamily="18" charset="-127"/>
                <a:ea typeface="Rix고딕 M" panose="02020603020101020101" pitchFamily="18" charset="-127"/>
              </a:rPr>
              <a:t>class</a:t>
            </a:r>
            <a:r>
              <a:rPr lang="ko-KR" altLang="en-US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ix고딕 M" panose="02020603020101020101" pitchFamily="18" charset="-127"/>
                <a:ea typeface="Rix고딕 M" panose="02020603020101020101" pitchFamily="18" charset="-127"/>
              </a:rPr>
              <a:t>의 사진들을 뽑지 않았을까</a:t>
            </a:r>
            <a:r>
              <a:rPr lang="en-US" altLang="ko-KR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ix고딕 M" panose="02020603020101020101" pitchFamily="18" charset="-127"/>
                <a:ea typeface="Rix고딕 M" panose="02020603020101020101" pitchFamily="18" charset="-127"/>
              </a:rPr>
              <a:t>..?</a:t>
            </a:r>
            <a:endParaRPr lang="en-US" altLang="ko-KR" sz="1600" dirty="0">
              <a:solidFill>
                <a:schemeClr val="tx1">
                  <a:lumMod val="95000"/>
                  <a:lumOff val="5000"/>
                </a:schemeClr>
              </a:solidFill>
              <a:latin typeface="Rix고딕 M" panose="02020603020101020101" pitchFamily="18" charset="-127"/>
              <a:ea typeface="Rix고딕 M" panose="02020603020101020101" pitchFamily="18" charset="-127"/>
            </a:endParaRPr>
          </a:p>
        </p:txBody>
      </p:sp>
      <p:grpSp>
        <p:nvGrpSpPr>
          <p:cNvPr id="15" name="그룹 2"/>
          <p:cNvGrpSpPr/>
          <p:nvPr/>
        </p:nvGrpSpPr>
        <p:grpSpPr>
          <a:xfrm>
            <a:off x="344428" y="260648"/>
            <a:ext cx="637647" cy="769441"/>
            <a:chOff x="332205" y="260648"/>
            <a:chExt cx="637647" cy="769441"/>
          </a:xfrm>
        </p:grpSpPr>
        <p:grpSp>
          <p:nvGrpSpPr>
            <p:cNvPr id="16" name="그룹 8"/>
            <p:cNvGrpSpPr/>
            <p:nvPr/>
          </p:nvGrpSpPr>
          <p:grpSpPr>
            <a:xfrm>
              <a:off x="332205" y="260648"/>
              <a:ext cx="504056" cy="769441"/>
              <a:chOff x="598860" y="1563142"/>
              <a:chExt cx="504056" cy="769441"/>
            </a:xfrm>
          </p:grpSpPr>
          <p:sp>
            <p:nvSpPr>
              <p:cNvPr id="18" name="TextBox 17"/>
              <p:cNvSpPr txBox="1"/>
              <p:nvPr/>
            </p:nvSpPr>
            <p:spPr>
              <a:xfrm>
                <a:off x="598860" y="1563142"/>
                <a:ext cx="504056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sz="4400" b="1" dirty="0" smtClean="0">
                    <a:solidFill>
                      <a:srgbClr val="08084C"/>
                    </a:solidFill>
                    <a:latin typeface="Rix고딕 EB" panose="02020603020101020101" pitchFamily="18" charset="-127"/>
                    <a:ea typeface="Rix고딕 EB" panose="02020603020101020101" pitchFamily="18" charset="-127"/>
                    <a:cs typeface="Arial" panose="020B0604020202020204" pitchFamily="34" charset="0"/>
                  </a:rPr>
                  <a:t>2</a:t>
                </a:r>
                <a:endParaRPr lang="ko-KR" altLang="en-US" sz="4400" b="1" dirty="0">
                  <a:solidFill>
                    <a:srgbClr val="08084C"/>
                  </a:solidFill>
                  <a:latin typeface="Rix고딕 EB" panose="02020603020101020101" pitchFamily="18" charset="-127"/>
                  <a:ea typeface="Rix고딕 EB" panose="02020603020101020101" pitchFamily="18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19" name="직각 삼각형 18"/>
              <p:cNvSpPr/>
              <p:nvPr/>
            </p:nvSpPr>
            <p:spPr>
              <a:xfrm rot="16200000">
                <a:off x="638864" y="1868532"/>
                <a:ext cx="464050" cy="464052"/>
              </a:xfrm>
              <a:prstGeom prst="rt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08084C"/>
                  </a:solidFill>
                  <a:latin typeface="+mj-lt"/>
                  <a:ea typeface="나눔바른고딕 Light" panose="020B0603020101020101" pitchFamily="50" charset="-127"/>
                </a:endParaRPr>
              </a:p>
            </p:txBody>
          </p:sp>
          <p:cxnSp>
            <p:nvCxnSpPr>
              <p:cNvPr id="20" name="직선 연결선 19"/>
              <p:cNvCxnSpPr>
                <a:stCxn id="19" idx="4"/>
                <a:endCxn id="19" idx="0"/>
              </p:cNvCxnSpPr>
              <p:nvPr/>
            </p:nvCxnSpPr>
            <p:spPr>
              <a:xfrm flipH="1">
                <a:off x="638863" y="1868533"/>
                <a:ext cx="464052" cy="464050"/>
              </a:xfrm>
              <a:prstGeom prst="line">
                <a:avLst/>
              </a:prstGeom>
              <a:ln w="3175">
                <a:solidFill>
                  <a:srgbClr val="08084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" name="직사각형 16"/>
            <p:cNvSpPr/>
            <p:nvPr/>
          </p:nvSpPr>
          <p:spPr>
            <a:xfrm rot="18900000">
              <a:off x="345963" y="712665"/>
              <a:ext cx="623889" cy="2539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50" dirty="0" smtClean="0">
                  <a:solidFill>
                    <a:srgbClr val="08084C"/>
                  </a:solidFill>
                  <a:latin typeface="Rix고딕 EB" panose="02020603020101020101" pitchFamily="18" charset="-127"/>
                  <a:ea typeface="Rix고딕 EB" panose="02020603020101020101" pitchFamily="18" charset="-127"/>
                </a:rPr>
                <a:t>ISD lab</a:t>
              </a:r>
              <a:endParaRPr lang="ko-KR" altLang="en-US" sz="1050" dirty="0">
                <a:solidFill>
                  <a:srgbClr val="08084C"/>
                </a:solidFill>
                <a:latin typeface="Rix고딕 EB" panose="02020603020101020101" pitchFamily="18" charset="-127"/>
                <a:ea typeface="Rix고딕 EB" panose="02020603020101020101" pitchFamily="18" charset="-127"/>
              </a:endParaRPr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8664" y="3356992"/>
            <a:ext cx="3543496" cy="2720490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6012160" y="5733256"/>
            <a:ext cx="1311962" cy="3838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>
                <a:srgbClr val="002060"/>
              </a:buClr>
            </a:pPr>
            <a:r>
              <a:rPr lang="en-US" altLang="ko-KR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ix고딕 M" panose="02020603020101020101" pitchFamily="18" charset="-127"/>
                <a:ea typeface="Rix고딕 M" panose="02020603020101020101" pitchFamily="18" charset="-127"/>
              </a:rPr>
              <a:t>(CIFAL-10)</a:t>
            </a:r>
            <a:endParaRPr lang="en-US" altLang="ko-KR" dirty="0">
              <a:solidFill>
                <a:schemeClr val="tx1">
                  <a:lumMod val="95000"/>
                  <a:lumOff val="5000"/>
                </a:schemeClr>
              </a:solidFill>
              <a:latin typeface="Rix고딕 M" panose="02020603020101020101" pitchFamily="18" charset="-127"/>
              <a:ea typeface="Rix고딕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63178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"/>
          <p:cNvSpPr>
            <a:spLocks noGrp="1"/>
          </p:cNvSpPr>
          <p:nvPr>
            <p:ph type="title"/>
          </p:nvPr>
        </p:nvSpPr>
        <p:spPr>
          <a:xfrm>
            <a:off x="827584" y="274638"/>
            <a:ext cx="7859216" cy="11430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altLang="ko-KR" sz="3200" b="1" dirty="0" smtClean="0">
                <a:solidFill>
                  <a:srgbClr val="08084C"/>
                </a:solidFill>
                <a:latin typeface="Rix고딕 EB" panose="02020603020101020101" pitchFamily="18" charset="-127"/>
                <a:ea typeface="Rix고딕 EB" panose="02020603020101020101" pitchFamily="18" charset="-127"/>
              </a:rPr>
              <a:t>Model Analysis</a:t>
            </a:r>
            <a:endParaRPr lang="en-US" altLang="ko-KR" sz="3200" b="1" dirty="0">
              <a:solidFill>
                <a:srgbClr val="08084C"/>
              </a:solidFill>
              <a:latin typeface="Rix고딕 EB" panose="02020603020101020101" pitchFamily="18" charset="-127"/>
              <a:ea typeface="Rix고딕 EB" panose="02020603020101020101" pitchFamily="18" charset="-127"/>
            </a:endParaRPr>
          </a:p>
        </p:txBody>
      </p:sp>
      <p:grpSp>
        <p:nvGrpSpPr>
          <p:cNvPr id="15" name="그룹 2"/>
          <p:cNvGrpSpPr/>
          <p:nvPr/>
        </p:nvGrpSpPr>
        <p:grpSpPr>
          <a:xfrm>
            <a:off x="344428" y="260648"/>
            <a:ext cx="637647" cy="769441"/>
            <a:chOff x="332205" y="260648"/>
            <a:chExt cx="637647" cy="769441"/>
          </a:xfrm>
        </p:grpSpPr>
        <p:grpSp>
          <p:nvGrpSpPr>
            <p:cNvPr id="16" name="그룹 8"/>
            <p:cNvGrpSpPr/>
            <p:nvPr/>
          </p:nvGrpSpPr>
          <p:grpSpPr>
            <a:xfrm>
              <a:off x="332205" y="260648"/>
              <a:ext cx="504056" cy="769441"/>
              <a:chOff x="598860" y="1563142"/>
              <a:chExt cx="504056" cy="769441"/>
            </a:xfrm>
          </p:grpSpPr>
          <p:sp>
            <p:nvSpPr>
              <p:cNvPr id="18" name="TextBox 17"/>
              <p:cNvSpPr txBox="1"/>
              <p:nvPr/>
            </p:nvSpPr>
            <p:spPr>
              <a:xfrm>
                <a:off x="598860" y="1563142"/>
                <a:ext cx="504056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sz="4400" b="1" dirty="0" smtClean="0">
                    <a:solidFill>
                      <a:srgbClr val="08084C"/>
                    </a:solidFill>
                    <a:latin typeface="Rix고딕 EB" panose="02020603020101020101" pitchFamily="18" charset="-127"/>
                    <a:ea typeface="Rix고딕 EB" panose="02020603020101020101" pitchFamily="18" charset="-127"/>
                    <a:cs typeface="Arial" panose="020B0604020202020204" pitchFamily="34" charset="0"/>
                  </a:rPr>
                  <a:t>2</a:t>
                </a:r>
                <a:endParaRPr lang="ko-KR" altLang="en-US" sz="4400" b="1" dirty="0">
                  <a:solidFill>
                    <a:srgbClr val="08084C"/>
                  </a:solidFill>
                  <a:latin typeface="Rix고딕 EB" panose="02020603020101020101" pitchFamily="18" charset="-127"/>
                  <a:ea typeface="Rix고딕 EB" panose="02020603020101020101" pitchFamily="18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19" name="직각 삼각형 18"/>
              <p:cNvSpPr/>
              <p:nvPr/>
            </p:nvSpPr>
            <p:spPr>
              <a:xfrm rot="16200000">
                <a:off x="638864" y="1868532"/>
                <a:ext cx="464050" cy="464052"/>
              </a:xfrm>
              <a:prstGeom prst="rt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08084C"/>
                  </a:solidFill>
                  <a:latin typeface="+mj-lt"/>
                  <a:ea typeface="나눔바른고딕 Light" panose="020B0603020101020101" pitchFamily="50" charset="-127"/>
                </a:endParaRPr>
              </a:p>
            </p:txBody>
          </p:sp>
          <p:cxnSp>
            <p:nvCxnSpPr>
              <p:cNvPr id="20" name="직선 연결선 19"/>
              <p:cNvCxnSpPr>
                <a:stCxn id="19" idx="4"/>
                <a:endCxn id="19" idx="0"/>
              </p:cNvCxnSpPr>
              <p:nvPr/>
            </p:nvCxnSpPr>
            <p:spPr>
              <a:xfrm flipH="1">
                <a:off x="638863" y="1868533"/>
                <a:ext cx="464052" cy="464050"/>
              </a:xfrm>
              <a:prstGeom prst="line">
                <a:avLst/>
              </a:prstGeom>
              <a:ln w="3175">
                <a:solidFill>
                  <a:srgbClr val="08084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" name="직사각형 16"/>
            <p:cNvSpPr/>
            <p:nvPr/>
          </p:nvSpPr>
          <p:spPr>
            <a:xfrm rot="18900000">
              <a:off x="345963" y="712665"/>
              <a:ext cx="623889" cy="2539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50" dirty="0" smtClean="0">
                  <a:solidFill>
                    <a:srgbClr val="08084C"/>
                  </a:solidFill>
                  <a:latin typeface="Rix고딕 EB" panose="02020603020101020101" pitchFamily="18" charset="-127"/>
                  <a:ea typeface="Rix고딕 EB" panose="02020603020101020101" pitchFamily="18" charset="-127"/>
                </a:rPr>
                <a:t>ISD lab</a:t>
              </a:r>
              <a:endParaRPr lang="ko-KR" altLang="en-US" sz="1050" dirty="0">
                <a:solidFill>
                  <a:srgbClr val="08084C"/>
                </a:solidFill>
                <a:latin typeface="Rix고딕 EB" panose="02020603020101020101" pitchFamily="18" charset="-127"/>
                <a:ea typeface="Rix고딕 EB" panose="02020603020101020101" pitchFamily="18" charset="-127"/>
              </a:endParaRPr>
            </a:p>
          </p:txBody>
        </p: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575" y="3068960"/>
            <a:ext cx="7562850" cy="2009775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634835" y="5016078"/>
            <a:ext cx="787433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en-US" altLang="ko-KR" sz="1600" dirty="0" smtClean="0">
                <a:latin typeface="Rix고딕 M" panose="02020603020101020101" pitchFamily="18" charset="-127"/>
                <a:ea typeface="Rix고딕 M" panose="02020603020101020101" pitchFamily="18" charset="-127"/>
              </a:rPr>
              <a:t>CIFAL_10</a:t>
            </a:r>
            <a:r>
              <a:rPr lang="ko-KR" altLang="en-US" sz="1600" dirty="0" smtClean="0">
                <a:latin typeface="Rix고딕 M" panose="02020603020101020101" pitchFamily="18" charset="-127"/>
                <a:ea typeface="Rix고딕 M" panose="02020603020101020101" pitchFamily="18" charset="-127"/>
              </a:rPr>
              <a:t>에는 </a:t>
            </a:r>
            <a:r>
              <a:rPr lang="en-US" altLang="ko-KR" sz="1600" dirty="0" smtClean="0">
                <a:latin typeface="Rix고딕 M" panose="02020603020101020101" pitchFamily="18" charset="-127"/>
                <a:ea typeface="Rix고딕 M" panose="02020603020101020101" pitchFamily="18" charset="-127"/>
              </a:rPr>
              <a:t>LABEL</a:t>
            </a:r>
            <a:r>
              <a:rPr lang="ko-KR" altLang="en-US" sz="1600" dirty="0" smtClean="0">
                <a:latin typeface="Rix고딕 M" panose="02020603020101020101" pitchFamily="18" charset="-127"/>
                <a:ea typeface="Rix고딕 M" panose="02020603020101020101" pitchFamily="18" charset="-127"/>
              </a:rPr>
              <a:t>이 있어서 이걸 비지도 </a:t>
            </a:r>
            <a:r>
              <a:rPr lang="ko-KR" altLang="en-US" sz="1600" dirty="0" err="1" smtClean="0">
                <a:latin typeface="Rix고딕 M" panose="02020603020101020101" pitchFamily="18" charset="-127"/>
                <a:ea typeface="Rix고딕 M" panose="02020603020101020101" pitchFamily="18" charset="-127"/>
              </a:rPr>
              <a:t>분류기로</a:t>
            </a:r>
            <a:r>
              <a:rPr lang="ko-KR" altLang="en-US" sz="1600" dirty="0" smtClean="0">
                <a:latin typeface="Rix고딕 M" panose="02020603020101020101" pitchFamily="18" charset="-127"/>
                <a:ea typeface="Rix고딕 M" panose="02020603020101020101" pitchFamily="18" charset="-127"/>
              </a:rPr>
              <a:t> 잘 분류하는지를 평가하는 것 같다</a:t>
            </a:r>
            <a:r>
              <a:rPr lang="en-US" altLang="ko-KR" sz="1600" dirty="0" smtClean="0">
                <a:latin typeface="Rix고딕 M" panose="02020603020101020101" pitchFamily="18" charset="-127"/>
                <a:ea typeface="Rix고딕 M" panose="02020603020101020101" pitchFamily="18" charset="-127"/>
              </a:rPr>
              <a:t>.</a:t>
            </a:r>
          </a:p>
          <a:p>
            <a:endParaRPr lang="en-US" altLang="ko-KR" sz="1600" dirty="0" smtClean="0">
              <a:latin typeface="Rix고딕 M" panose="02020603020101020101" pitchFamily="18" charset="-127"/>
              <a:ea typeface="Rix고딕 M" panose="02020603020101020101" pitchFamily="18" charset="-127"/>
            </a:endParaRPr>
          </a:p>
          <a:p>
            <a:pPr marL="171450" indent="-171450">
              <a:buFontTx/>
              <a:buChar char="-"/>
            </a:pPr>
            <a:r>
              <a:rPr lang="en-US" altLang="ko-KR" sz="1600" dirty="0" smtClean="0">
                <a:latin typeface="Rix고딕 M" panose="02020603020101020101" pitchFamily="18" charset="-127"/>
                <a:ea typeface="Rix고딕 M" panose="02020603020101020101" pitchFamily="18" charset="-127"/>
              </a:rPr>
              <a:t> Imagenet_1k</a:t>
            </a:r>
            <a:r>
              <a:rPr lang="ko-KR" altLang="en-US" sz="1600" dirty="0" smtClean="0">
                <a:latin typeface="Rix고딕 M" panose="02020603020101020101" pitchFamily="18" charset="-127"/>
                <a:ea typeface="Rix고딕 M" panose="02020603020101020101" pitchFamily="18" charset="-127"/>
              </a:rPr>
              <a:t>로 학습된 </a:t>
            </a:r>
            <a:r>
              <a:rPr lang="en-US" altLang="ko-KR" sz="1600" dirty="0" smtClean="0">
                <a:latin typeface="Rix고딕 M" panose="02020603020101020101" pitchFamily="18" charset="-127"/>
                <a:ea typeface="Rix고딕 M" panose="02020603020101020101" pitchFamily="18" charset="-127"/>
              </a:rPr>
              <a:t>discriminator’s convolutional features</a:t>
            </a:r>
            <a:r>
              <a:rPr lang="ko-KR" altLang="en-US" sz="1600" dirty="0" smtClean="0">
                <a:latin typeface="Rix고딕 M" panose="02020603020101020101" pitchFamily="18" charset="-127"/>
                <a:ea typeface="Rix고딕 M" panose="02020603020101020101" pitchFamily="18" charset="-127"/>
              </a:rPr>
              <a:t>에 </a:t>
            </a:r>
            <a:r>
              <a:rPr lang="en-US" altLang="ko-KR" sz="1600" dirty="0" smtClean="0">
                <a:latin typeface="Rix고딕 M" panose="02020603020101020101" pitchFamily="18" charset="-127"/>
                <a:ea typeface="Rix고딕 M" panose="02020603020101020101" pitchFamily="18" charset="-127"/>
              </a:rPr>
              <a:t>CIFAL_10</a:t>
            </a:r>
            <a:r>
              <a:rPr lang="ko-KR" altLang="en-US" sz="1600" dirty="0" smtClean="0">
                <a:latin typeface="Rix고딕 M" panose="02020603020101020101" pitchFamily="18" charset="-127"/>
                <a:ea typeface="Rix고딕 M" panose="02020603020101020101" pitchFamily="18" charset="-127"/>
              </a:rPr>
              <a:t>을 넣고   </a:t>
            </a:r>
            <a:r>
              <a:rPr lang="en-US" altLang="ko-KR" sz="1600" dirty="0" smtClean="0">
                <a:latin typeface="Rix고딕 M" panose="02020603020101020101" pitchFamily="18" charset="-127"/>
                <a:ea typeface="Rix고딕 M" panose="02020603020101020101" pitchFamily="18" charset="-127"/>
              </a:rPr>
              <a:t>SVM</a:t>
            </a:r>
            <a:r>
              <a:rPr lang="ko-KR" altLang="en-US" sz="1600" dirty="0" smtClean="0">
                <a:latin typeface="Rix고딕 M" panose="02020603020101020101" pitchFamily="18" charset="-127"/>
                <a:ea typeface="Rix고딕 M" panose="02020603020101020101" pitchFamily="18" charset="-127"/>
              </a:rPr>
              <a:t>을 통해 </a:t>
            </a:r>
            <a:r>
              <a:rPr lang="en-US" altLang="ko-KR" sz="1600" dirty="0" err="1" smtClean="0">
                <a:latin typeface="Rix고딕 M" panose="02020603020101020101" pitchFamily="18" charset="-127"/>
                <a:ea typeface="Rix고딕 M" panose="02020603020101020101" pitchFamily="18" charset="-127"/>
              </a:rPr>
              <a:t>classfication</a:t>
            </a:r>
            <a:r>
              <a:rPr lang="ko-KR" altLang="en-US" sz="1600" dirty="0" smtClean="0">
                <a:latin typeface="Rix고딕 M" panose="02020603020101020101" pitchFamily="18" charset="-127"/>
                <a:ea typeface="Rix고딕 M" panose="02020603020101020101" pitchFamily="18" charset="-127"/>
              </a:rPr>
              <a:t>을 한 결과 </a:t>
            </a:r>
            <a:r>
              <a:rPr lang="en-US" altLang="ko-KR" sz="1600" dirty="0" smtClean="0">
                <a:latin typeface="Rix고딕 M" panose="02020603020101020101" pitchFamily="18" charset="-127"/>
                <a:ea typeface="Rix고딕 M" panose="02020603020101020101" pitchFamily="18" charset="-127"/>
              </a:rPr>
              <a:t>82.8%</a:t>
            </a:r>
            <a:r>
              <a:rPr lang="ko-KR" altLang="en-US" sz="1600" dirty="0" smtClean="0">
                <a:latin typeface="Rix고딕 M" panose="02020603020101020101" pitchFamily="18" charset="-127"/>
                <a:ea typeface="Rix고딕 M" panose="02020603020101020101" pitchFamily="18" charset="-127"/>
              </a:rPr>
              <a:t>가 나온다는 것 같다</a:t>
            </a:r>
            <a:r>
              <a:rPr lang="en-US" altLang="ko-KR" sz="1600" dirty="0" smtClean="0">
                <a:latin typeface="Rix고딕 M" panose="02020603020101020101" pitchFamily="18" charset="-127"/>
                <a:ea typeface="Rix고딕 M" panose="02020603020101020101" pitchFamily="18" charset="-127"/>
              </a:rPr>
              <a:t>. </a:t>
            </a:r>
            <a:endParaRPr lang="ko-KR" altLang="en-US" sz="1600" dirty="0">
              <a:latin typeface="Rix고딕 M" panose="02020603020101020101" pitchFamily="18" charset="-127"/>
              <a:ea typeface="Rix고딕 M" panose="02020603020101020101" pitchFamily="18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450" y="1803538"/>
            <a:ext cx="7277100" cy="1276350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3635896" y="2847158"/>
            <a:ext cx="4801261" cy="2327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967770" y="1594803"/>
            <a:ext cx="7469387" cy="2327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323528" y="1298713"/>
            <a:ext cx="7160550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68288" indent="-268288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>
                <a:srgbClr val="002060"/>
              </a:buClr>
              <a:buFont typeface="Wingdings" panose="05000000000000000000" pitchFamily="2" charset="2"/>
              <a:buChar char="§"/>
            </a:pPr>
            <a:r>
              <a:rPr lang="en-US" altLang="ko-KR" sz="2000" dirty="0" smtClean="0">
                <a:solidFill>
                  <a:srgbClr val="000066"/>
                </a:solidFill>
                <a:latin typeface="Rix고딕 EB" panose="02020603020101020101" pitchFamily="18" charset="-127"/>
                <a:ea typeface="Rix고딕 EB" panose="02020603020101020101" pitchFamily="18" charset="-127"/>
              </a:rPr>
              <a:t>Classifying CIFAR-10 Using GAN’s as</a:t>
            </a:r>
            <a:r>
              <a:rPr lang="ko-KR" altLang="en-US" sz="2000" dirty="0" smtClean="0">
                <a:solidFill>
                  <a:srgbClr val="000066"/>
                </a:solidFill>
                <a:latin typeface="Rix고딕 EB" panose="02020603020101020101" pitchFamily="18" charset="-127"/>
                <a:ea typeface="Rix고딕 EB" panose="02020603020101020101" pitchFamily="18" charset="-127"/>
              </a:rPr>
              <a:t> </a:t>
            </a:r>
            <a:r>
              <a:rPr lang="en-US" altLang="ko-KR" sz="2000" dirty="0" smtClean="0">
                <a:solidFill>
                  <a:srgbClr val="000066"/>
                </a:solidFill>
                <a:latin typeface="Rix고딕 EB" panose="02020603020101020101" pitchFamily="18" charset="-127"/>
                <a:ea typeface="Rix고딕 EB" panose="02020603020101020101" pitchFamily="18" charset="-127"/>
              </a:rPr>
              <a:t>a feature extraction </a:t>
            </a:r>
          </a:p>
        </p:txBody>
      </p:sp>
    </p:spTree>
    <p:extLst>
      <p:ext uri="{BB962C8B-B14F-4D97-AF65-F5344CB8AC3E}">
        <p14:creationId xmlns:p14="http://schemas.microsoft.com/office/powerpoint/2010/main" val="753472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"/>
          <p:cNvSpPr>
            <a:spLocks noGrp="1"/>
          </p:cNvSpPr>
          <p:nvPr>
            <p:ph type="title"/>
          </p:nvPr>
        </p:nvSpPr>
        <p:spPr>
          <a:xfrm>
            <a:off x="827584" y="274638"/>
            <a:ext cx="7859216" cy="11430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altLang="ko-KR" sz="3200" b="1" dirty="0" smtClean="0">
                <a:solidFill>
                  <a:srgbClr val="08084C"/>
                </a:solidFill>
                <a:latin typeface="Rix고딕 EB" panose="02020603020101020101" pitchFamily="18" charset="-127"/>
                <a:ea typeface="Rix고딕 EB" panose="02020603020101020101" pitchFamily="18" charset="-127"/>
              </a:rPr>
              <a:t>Model Analysis</a:t>
            </a:r>
            <a:endParaRPr lang="en-US" altLang="ko-KR" sz="3200" b="1" dirty="0">
              <a:solidFill>
                <a:srgbClr val="08084C"/>
              </a:solidFill>
              <a:latin typeface="Rix고딕 EB" panose="02020603020101020101" pitchFamily="18" charset="-127"/>
              <a:ea typeface="Rix고딕 EB" panose="02020603020101020101" pitchFamily="18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23528" y="1298713"/>
            <a:ext cx="3662541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68288" indent="-268288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>
                <a:srgbClr val="002060"/>
              </a:buClr>
              <a:buFont typeface="Wingdings" panose="05000000000000000000" pitchFamily="2" charset="2"/>
              <a:buChar char="§"/>
            </a:pPr>
            <a:r>
              <a:rPr lang="en-US" altLang="ko-KR" sz="2000" dirty="0" smtClean="0">
                <a:solidFill>
                  <a:srgbClr val="000066"/>
                </a:solidFill>
                <a:latin typeface="Rix고딕 EB" panose="02020603020101020101" pitchFamily="18" charset="-127"/>
                <a:ea typeface="Rix고딕 EB" panose="02020603020101020101" pitchFamily="18" charset="-127"/>
              </a:rPr>
              <a:t>Over-fitting &amp; under-fitting</a:t>
            </a:r>
          </a:p>
        </p:txBody>
      </p:sp>
      <p:grpSp>
        <p:nvGrpSpPr>
          <p:cNvPr id="15" name="그룹 2"/>
          <p:cNvGrpSpPr/>
          <p:nvPr/>
        </p:nvGrpSpPr>
        <p:grpSpPr>
          <a:xfrm>
            <a:off x="344428" y="260648"/>
            <a:ext cx="637647" cy="769441"/>
            <a:chOff x="332205" y="260648"/>
            <a:chExt cx="637647" cy="769441"/>
          </a:xfrm>
        </p:grpSpPr>
        <p:grpSp>
          <p:nvGrpSpPr>
            <p:cNvPr id="16" name="그룹 8"/>
            <p:cNvGrpSpPr/>
            <p:nvPr/>
          </p:nvGrpSpPr>
          <p:grpSpPr>
            <a:xfrm>
              <a:off x="332205" y="260648"/>
              <a:ext cx="504056" cy="769441"/>
              <a:chOff x="598860" y="1563142"/>
              <a:chExt cx="504056" cy="769441"/>
            </a:xfrm>
          </p:grpSpPr>
          <p:sp>
            <p:nvSpPr>
              <p:cNvPr id="18" name="TextBox 17"/>
              <p:cNvSpPr txBox="1"/>
              <p:nvPr/>
            </p:nvSpPr>
            <p:spPr>
              <a:xfrm>
                <a:off x="598860" y="1563142"/>
                <a:ext cx="504056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sz="4400" b="1" dirty="0" smtClean="0">
                    <a:solidFill>
                      <a:srgbClr val="08084C"/>
                    </a:solidFill>
                    <a:latin typeface="Rix고딕 EB" panose="02020603020101020101" pitchFamily="18" charset="-127"/>
                    <a:ea typeface="Rix고딕 EB" panose="02020603020101020101" pitchFamily="18" charset="-127"/>
                    <a:cs typeface="Arial" panose="020B0604020202020204" pitchFamily="34" charset="0"/>
                  </a:rPr>
                  <a:t>2</a:t>
                </a:r>
                <a:endParaRPr lang="ko-KR" altLang="en-US" sz="4400" b="1" dirty="0">
                  <a:solidFill>
                    <a:srgbClr val="08084C"/>
                  </a:solidFill>
                  <a:latin typeface="Rix고딕 EB" panose="02020603020101020101" pitchFamily="18" charset="-127"/>
                  <a:ea typeface="Rix고딕 EB" panose="02020603020101020101" pitchFamily="18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19" name="직각 삼각형 18"/>
              <p:cNvSpPr/>
              <p:nvPr/>
            </p:nvSpPr>
            <p:spPr>
              <a:xfrm rot="16200000">
                <a:off x="638864" y="1868532"/>
                <a:ext cx="464050" cy="464052"/>
              </a:xfrm>
              <a:prstGeom prst="rt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08084C"/>
                  </a:solidFill>
                  <a:latin typeface="+mj-lt"/>
                  <a:ea typeface="나눔바른고딕 Light" panose="020B0603020101020101" pitchFamily="50" charset="-127"/>
                </a:endParaRPr>
              </a:p>
            </p:txBody>
          </p:sp>
          <p:cxnSp>
            <p:nvCxnSpPr>
              <p:cNvPr id="20" name="직선 연결선 19"/>
              <p:cNvCxnSpPr>
                <a:stCxn id="19" idx="4"/>
                <a:endCxn id="19" idx="0"/>
              </p:cNvCxnSpPr>
              <p:nvPr/>
            </p:nvCxnSpPr>
            <p:spPr>
              <a:xfrm flipH="1">
                <a:off x="638863" y="1868533"/>
                <a:ext cx="464052" cy="464050"/>
              </a:xfrm>
              <a:prstGeom prst="line">
                <a:avLst/>
              </a:prstGeom>
              <a:ln w="3175">
                <a:solidFill>
                  <a:srgbClr val="08084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" name="직사각형 16"/>
            <p:cNvSpPr/>
            <p:nvPr/>
          </p:nvSpPr>
          <p:spPr>
            <a:xfrm rot="18900000">
              <a:off x="345963" y="712665"/>
              <a:ext cx="623889" cy="2539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50" dirty="0" smtClean="0">
                  <a:solidFill>
                    <a:srgbClr val="08084C"/>
                  </a:solidFill>
                  <a:latin typeface="Rix고딕 EB" panose="02020603020101020101" pitchFamily="18" charset="-127"/>
                  <a:ea typeface="Rix고딕 EB" panose="02020603020101020101" pitchFamily="18" charset="-127"/>
                </a:rPr>
                <a:t>ISD lab</a:t>
              </a:r>
              <a:endParaRPr lang="ko-KR" altLang="en-US" sz="1050" dirty="0">
                <a:solidFill>
                  <a:srgbClr val="08084C"/>
                </a:solidFill>
                <a:latin typeface="Rix고딕 EB" panose="02020603020101020101" pitchFamily="18" charset="-127"/>
                <a:ea typeface="Rix고딕 EB" panose="02020603020101020101" pitchFamily="18" charset="-127"/>
              </a:endParaRPr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665281" y="1858497"/>
            <a:ext cx="7856333" cy="3730743"/>
            <a:chOff x="665281" y="1714917"/>
            <a:chExt cx="7856333" cy="3730743"/>
          </a:xfrm>
        </p:grpSpPr>
        <p:grpSp>
          <p:nvGrpSpPr>
            <p:cNvPr id="4" name="그룹 3"/>
            <p:cNvGrpSpPr/>
            <p:nvPr/>
          </p:nvGrpSpPr>
          <p:grpSpPr>
            <a:xfrm>
              <a:off x="665281" y="1714917"/>
              <a:ext cx="7773397" cy="3240360"/>
              <a:chOff x="359779" y="1949029"/>
              <a:chExt cx="7773397" cy="3240360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 rotWithShape="1">
              <a:blip r:embed="rId2"/>
              <a:srcRect r="40343" b="484"/>
              <a:stretch/>
            </p:blipFill>
            <p:spPr>
              <a:xfrm>
                <a:off x="359779" y="1977747"/>
                <a:ext cx="3753083" cy="3179445"/>
              </a:xfrm>
              <a:prstGeom prst="rect">
                <a:avLst/>
              </a:prstGeom>
            </p:spPr>
          </p:pic>
          <p:pic>
            <p:nvPicPr>
              <p:cNvPr id="3" name="그림 2"/>
              <p:cNvPicPr>
                <a:picLocks noChangeAspect="1"/>
              </p:cNvPicPr>
              <p:nvPr/>
            </p:nvPicPr>
            <p:blipFill rotWithShape="1">
              <a:blip r:embed="rId3"/>
              <a:srcRect r="39205" b="-2272"/>
              <a:stretch/>
            </p:blipFill>
            <p:spPr>
              <a:xfrm>
                <a:off x="4283968" y="1949029"/>
                <a:ext cx="3849208" cy="3240360"/>
              </a:xfrm>
              <a:prstGeom prst="rect">
                <a:avLst/>
              </a:prstGeom>
            </p:spPr>
          </p:pic>
        </p:grpSp>
        <p:sp>
          <p:nvSpPr>
            <p:cNvPr id="5" name="TextBox 4"/>
            <p:cNvSpPr txBox="1"/>
            <p:nvPr/>
          </p:nvSpPr>
          <p:spPr>
            <a:xfrm>
              <a:off x="4700375" y="4983995"/>
              <a:ext cx="382123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>
                  <a:latin typeface="Rix고딕 M" panose="02020603020101020101" pitchFamily="18" charset="-127"/>
                  <a:ea typeface="Rix고딕 M" panose="02020603020101020101" pitchFamily="18" charset="-127"/>
                </a:rPr>
                <a:t>2. Generated </a:t>
              </a:r>
              <a:r>
                <a:rPr lang="en-US" altLang="ko-KR" sz="1200" dirty="0">
                  <a:latin typeface="Rix고딕 M" panose="02020603020101020101" pitchFamily="18" charset="-127"/>
                  <a:ea typeface="Rix고딕 M" panose="02020603020101020101" pitchFamily="18" charset="-127"/>
                </a:rPr>
                <a:t>bedrooms after five epochs of training.</a:t>
              </a:r>
              <a:endParaRPr lang="ko-KR" altLang="en-US" sz="1200" dirty="0">
                <a:latin typeface="Rix고딕 M" panose="02020603020101020101" pitchFamily="18" charset="-127"/>
                <a:ea typeface="Rix고딕 M" panose="02020603020101020101" pitchFamily="18" charset="-127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803318" y="4983995"/>
              <a:ext cx="34514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smtClean="0">
                  <a:latin typeface="Rix고딕 M" panose="02020603020101020101" pitchFamily="18" charset="-127"/>
                  <a:ea typeface="Rix고딕 M" panose="02020603020101020101" pitchFamily="18" charset="-127"/>
                </a:rPr>
                <a:t>1. Generated </a:t>
              </a:r>
              <a:r>
                <a:rPr lang="en-US" altLang="ko-KR" sz="1200" dirty="0">
                  <a:latin typeface="Rix고딕 M" panose="02020603020101020101" pitchFamily="18" charset="-127"/>
                  <a:ea typeface="Rix고딕 M" panose="02020603020101020101" pitchFamily="18" charset="-127"/>
                </a:rPr>
                <a:t>bedrooms after one training </a:t>
              </a:r>
              <a:r>
                <a:rPr lang="en-US" altLang="ko-KR" sz="1200" dirty="0" smtClean="0">
                  <a:latin typeface="Rix고딕 M" panose="02020603020101020101" pitchFamily="18" charset="-127"/>
                  <a:ea typeface="Rix고딕 M" panose="02020603020101020101" pitchFamily="18" charset="-127"/>
                </a:rPr>
                <a:t>pass </a:t>
              </a:r>
              <a:r>
                <a:rPr lang="en-US" altLang="ko-KR" sz="1200" dirty="0">
                  <a:latin typeface="Rix고딕 M" panose="02020603020101020101" pitchFamily="18" charset="-127"/>
                  <a:ea typeface="Rix고딕 M" panose="02020603020101020101" pitchFamily="18" charset="-127"/>
                </a:rPr>
                <a:t>through the dataset.</a:t>
              </a:r>
              <a:r>
                <a:rPr lang="en-US" altLang="ko-KR" sz="1200" dirty="0" smtClean="0">
                  <a:latin typeface="Rix고딕 M" panose="02020603020101020101" pitchFamily="18" charset="-127"/>
                  <a:ea typeface="Rix고딕 M" panose="02020603020101020101" pitchFamily="18" charset="-127"/>
                </a:rPr>
                <a:t>.</a:t>
              </a:r>
              <a:endParaRPr lang="ko-KR" altLang="en-US" sz="1200" dirty="0">
                <a:latin typeface="Rix고딕 M" panose="02020603020101020101" pitchFamily="18" charset="-127"/>
                <a:ea typeface="Rix고딕 M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90156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"/>
          <p:cNvSpPr>
            <a:spLocks noGrp="1"/>
          </p:cNvSpPr>
          <p:nvPr>
            <p:ph type="title"/>
          </p:nvPr>
        </p:nvSpPr>
        <p:spPr>
          <a:xfrm>
            <a:off x="827584" y="274638"/>
            <a:ext cx="7859216" cy="11430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altLang="ko-KR" sz="3200" b="1" dirty="0" smtClean="0">
                <a:solidFill>
                  <a:srgbClr val="08084C"/>
                </a:solidFill>
                <a:latin typeface="Rix고딕 EB" panose="02020603020101020101" pitchFamily="18" charset="-127"/>
                <a:ea typeface="Rix고딕 EB" panose="02020603020101020101" pitchFamily="18" charset="-127"/>
              </a:rPr>
              <a:t>Model Analysis</a:t>
            </a:r>
            <a:endParaRPr lang="en-US" altLang="ko-KR" sz="3200" b="1" dirty="0">
              <a:solidFill>
                <a:srgbClr val="08084C"/>
              </a:solidFill>
              <a:latin typeface="Rix고딕 EB" panose="02020603020101020101" pitchFamily="18" charset="-127"/>
              <a:ea typeface="Rix고딕 EB" panose="02020603020101020101" pitchFamily="18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23528" y="1298713"/>
            <a:ext cx="3624775" cy="41620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68288" indent="-268288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>
                <a:srgbClr val="002060"/>
              </a:buClr>
              <a:buFont typeface="Wingdings" panose="05000000000000000000" pitchFamily="2" charset="2"/>
              <a:buChar char="§"/>
            </a:pPr>
            <a:r>
              <a:rPr lang="en-US" altLang="ko-KR" sz="2000" dirty="0" smtClean="0">
                <a:solidFill>
                  <a:srgbClr val="000066"/>
                </a:solidFill>
                <a:latin typeface="Rix고딕 EB" panose="02020603020101020101" pitchFamily="18" charset="-127"/>
                <a:ea typeface="Rix고딕 EB" panose="02020603020101020101" pitchFamily="18" charset="-127"/>
              </a:rPr>
              <a:t>Walking in the latent space</a:t>
            </a:r>
          </a:p>
        </p:txBody>
      </p:sp>
      <p:grpSp>
        <p:nvGrpSpPr>
          <p:cNvPr id="15" name="그룹 2"/>
          <p:cNvGrpSpPr/>
          <p:nvPr/>
        </p:nvGrpSpPr>
        <p:grpSpPr>
          <a:xfrm>
            <a:off x="344428" y="260648"/>
            <a:ext cx="637647" cy="769441"/>
            <a:chOff x="332205" y="260648"/>
            <a:chExt cx="637647" cy="769441"/>
          </a:xfrm>
        </p:grpSpPr>
        <p:grpSp>
          <p:nvGrpSpPr>
            <p:cNvPr id="16" name="그룹 8"/>
            <p:cNvGrpSpPr/>
            <p:nvPr/>
          </p:nvGrpSpPr>
          <p:grpSpPr>
            <a:xfrm>
              <a:off x="332205" y="260648"/>
              <a:ext cx="504056" cy="769441"/>
              <a:chOff x="598860" y="1563142"/>
              <a:chExt cx="504056" cy="769441"/>
            </a:xfrm>
          </p:grpSpPr>
          <p:sp>
            <p:nvSpPr>
              <p:cNvPr id="18" name="TextBox 17"/>
              <p:cNvSpPr txBox="1"/>
              <p:nvPr/>
            </p:nvSpPr>
            <p:spPr>
              <a:xfrm>
                <a:off x="598860" y="1563142"/>
                <a:ext cx="504056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sz="4400" b="1" dirty="0" smtClean="0">
                    <a:solidFill>
                      <a:srgbClr val="08084C"/>
                    </a:solidFill>
                    <a:latin typeface="Rix고딕 EB" panose="02020603020101020101" pitchFamily="18" charset="-127"/>
                    <a:ea typeface="Rix고딕 EB" panose="02020603020101020101" pitchFamily="18" charset="-127"/>
                    <a:cs typeface="Arial" panose="020B0604020202020204" pitchFamily="34" charset="0"/>
                  </a:rPr>
                  <a:t>2</a:t>
                </a:r>
                <a:endParaRPr lang="ko-KR" altLang="en-US" sz="4400" b="1" dirty="0">
                  <a:solidFill>
                    <a:srgbClr val="08084C"/>
                  </a:solidFill>
                  <a:latin typeface="Rix고딕 EB" panose="02020603020101020101" pitchFamily="18" charset="-127"/>
                  <a:ea typeface="Rix고딕 EB" panose="02020603020101020101" pitchFamily="18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19" name="직각 삼각형 18"/>
              <p:cNvSpPr/>
              <p:nvPr/>
            </p:nvSpPr>
            <p:spPr>
              <a:xfrm rot="16200000">
                <a:off x="638864" y="1868532"/>
                <a:ext cx="464050" cy="464052"/>
              </a:xfrm>
              <a:prstGeom prst="rt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08084C"/>
                  </a:solidFill>
                  <a:latin typeface="+mj-lt"/>
                  <a:ea typeface="나눔바른고딕 Light" panose="020B0603020101020101" pitchFamily="50" charset="-127"/>
                </a:endParaRPr>
              </a:p>
            </p:txBody>
          </p:sp>
          <p:cxnSp>
            <p:nvCxnSpPr>
              <p:cNvPr id="20" name="직선 연결선 19"/>
              <p:cNvCxnSpPr>
                <a:stCxn id="19" idx="4"/>
                <a:endCxn id="19" idx="0"/>
              </p:cNvCxnSpPr>
              <p:nvPr/>
            </p:nvCxnSpPr>
            <p:spPr>
              <a:xfrm flipH="1">
                <a:off x="638863" y="1868533"/>
                <a:ext cx="464052" cy="464050"/>
              </a:xfrm>
              <a:prstGeom prst="line">
                <a:avLst/>
              </a:prstGeom>
              <a:ln w="3175">
                <a:solidFill>
                  <a:srgbClr val="08084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" name="직사각형 16"/>
            <p:cNvSpPr/>
            <p:nvPr/>
          </p:nvSpPr>
          <p:spPr>
            <a:xfrm rot="18900000">
              <a:off x="345963" y="712665"/>
              <a:ext cx="623889" cy="2539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50" dirty="0" smtClean="0">
                  <a:solidFill>
                    <a:srgbClr val="08084C"/>
                  </a:solidFill>
                  <a:latin typeface="Rix고딕 EB" panose="02020603020101020101" pitchFamily="18" charset="-127"/>
                  <a:ea typeface="Rix고딕 EB" panose="02020603020101020101" pitchFamily="18" charset="-127"/>
                </a:rPr>
                <a:t>ISD lab</a:t>
              </a:r>
              <a:endParaRPr lang="ko-KR" altLang="en-US" sz="1050" dirty="0">
                <a:solidFill>
                  <a:srgbClr val="08084C"/>
                </a:solidFill>
                <a:latin typeface="Rix고딕 EB" panose="02020603020101020101" pitchFamily="18" charset="-127"/>
                <a:ea typeface="Rix고딕 EB" panose="02020603020101020101" pitchFamily="18" charset="-127"/>
              </a:endParaRPr>
            </a:p>
          </p:txBody>
        </p: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700808"/>
            <a:ext cx="4536504" cy="441065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5036016" y="2420888"/>
            <a:ext cx="3600400" cy="25699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en-US" altLang="ko-KR" sz="1400" dirty="0" smtClean="0">
                <a:latin typeface="Rix고딕 M" panose="02020603020101020101" pitchFamily="18" charset="-127"/>
                <a:ea typeface="Rix고딕 M" panose="02020603020101020101" pitchFamily="18" charset="-127"/>
              </a:rPr>
              <a:t>Generator</a:t>
            </a:r>
            <a:r>
              <a:rPr lang="ko-KR" altLang="en-US" sz="1400" dirty="0" smtClean="0">
                <a:latin typeface="Rix고딕 M" panose="02020603020101020101" pitchFamily="18" charset="-127"/>
                <a:ea typeface="Rix고딕 M" panose="02020603020101020101" pitchFamily="18" charset="-127"/>
              </a:rPr>
              <a:t>가 이미지를 외운 것이 아니다</a:t>
            </a:r>
            <a:r>
              <a:rPr lang="en-US" altLang="ko-KR" sz="1400" dirty="0" smtClean="0">
                <a:latin typeface="Rix고딕 M" panose="02020603020101020101" pitchFamily="18" charset="-127"/>
                <a:ea typeface="Rix고딕 M" panose="02020603020101020101" pitchFamily="18" charset="-127"/>
              </a:rPr>
              <a:t>. </a:t>
            </a:r>
          </a:p>
          <a:p>
            <a:r>
              <a:rPr lang="en-US" altLang="ko-KR" sz="1400" dirty="0" smtClean="0">
                <a:latin typeface="Rix고딕 M" panose="02020603020101020101" pitchFamily="18" charset="-127"/>
                <a:ea typeface="Rix고딕 M" panose="02020603020101020101" pitchFamily="18" charset="-127"/>
              </a:rPr>
              <a:t>(latent space(Z)</a:t>
            </a:r>
            <a:r>
              <a:rPr lang="ko-KR" altLang="en-US" sz="1400" dirty="0" smtClean="0">
                <a:latin typeface="Rix고딕 M" panose="02020603020101020101" pitchFamily="18" charset="-127"/>
                <a:ea typeface="Rix고딕 M" panose="02020603020101020101" pitchFamily="18" charset="-127"/>
              </a:rPr>
              <a:t>가</a:t>
            </a:r>
            <a:r>
              <a:rPr lang="en-US" altLang="ko-KR" sz="1400" dirty="0" smtClean="0">
                <a:latin typeface="Rix고딕 M" panose="02020603020101020101" pitchFamily="18" charset="-127"/>
                <a:ea typeface="Rix고딕 M" panose="02020603020101020101" pitchFamily="18" charset="-127"/>
              </a:rPr>
              <a:t> </a:t>
            </a:r>
            <a:r>
              <a:rPr lang="ko-KR" altLang="en-US" sz="1400" dirty="0" smtClean="0">
                <a:latin typeface="Rix고딕 M" panose="02020603020101020101" pitchFamily="18" charset="-127"/>
                <a:ea typeface="Rix고딕 M" panose="02020603020101020101" pitchFamily="18" charset="-127"/>
              </a:rPr>
              <a:t>값이 변할 때 급작스러운 변화가 아니라 부드러운 변화를 보여줘야 한다</a:t>
            </a:r>
            <a:r>
              <a:rPr lang="en-US" altLang="ko-KR" sz="1400" dirty="0" smtClean="0">
                <a:latin typeface="Rix고딕 M" panose="02020603020101020101" pitchFamily="18" charset="-127"/>
                <a:ea typeface="Rix고딕 M" panose="02020603020101020101" pitchFamily="18" charset="-127"/>
              </a:rPr>
              <a:t>.)</a:t>
            </a:r>
          </a:p>
          <a:p>
            <a:pPr>
              <a:lnSpc>
                <a:spcPct val="50000"/>
              </a:lnSpc>
            </a:pPr>
            <a:endParaRPr lang="en-US" altLang="ko-KR" sz="1400" dirty="0" smtClean="0">
              <a:latin typeface="Rix고딕 M" panose="02020603020101020101" pitchFamily="18" charset="-127"/>
              <a:ea typeface="Rix고딕 M" panose="02020603020101020101" pitchFamily="18" charset="-127"/>
            </a:endParaRPr>
          </a:p>
          <a:p>
            <a:r>
              <a:rPr lang="en-US" altLang="ko-KR" sz="1400" dirty="0" smtClean="0">
                <a:latin typeface="Rix고딕 M" panose="02020603020101020101" pitchFamily="18" charset="-127"/>
                <a:ea typeface="Rix고딕 M" panose="02020603020101020101" pitchFamily="18" charset="-127"/>
              </a:rPr>
              <a:t>Why? Z</a:t>
            </a:r>
            <a:r>
              <a:rPr lang="ko-KR" altLang="en-US" sz="1400" dirty="0" smtClean="0">
                <a:latin typeface="Rix고딕 M" panose="02020603020101020101" pitchFamily="18" charset="-127"/>
                <a:ea typeface="Rix고딕 M" panose="02020603020101020101" pitchFamily="18" charset="-127"/>
              </a:rPr>
              <a:t>값이 어떤 </a:t>
            </a:r>
            <a:r>
              <a:rPr lang="en-US" altLang="ko-KR" sz="1400" dirty="0" smtClean="0">
                <a:latin typeface="Rix고딕 M" panose="02020603020101020101" pitchFamily="18" charset="-127"/>
                <a:ea typeface="Rix고딕 M" panose="02020603020101020101" pitchFamily="18" charset="-127"/>
              </a:rPr>
              <a:t>sample</a:t>
            </a:r>
            <a:r>
              <a:rPr lang="ko-KR" altLang="en-US" sz="1400" dirty="0" smtClean="0">
                <a:latin typeface="Rix고딕 M" panose="02020603020101020101" pitchFamily="18" charset="-127"/>
                <a:ea typeface="Rix고딕 M" panose="02020603020101020101" pitchFamily="18" charset="-127"/>
              </a:rPr>
              <a:t>과 </a:t>
            </a:r>
            <a:r>
              <a:rPr lang="en-US" altLang="ko-KR" sz="1400" dirty="0" smtClean="0">
                <a:latin typeface="Rix고딕 M" panose="02020603020101020101" pitchFamily="18" charset="-127"/>
                <a:ea typeface="Rix고딕 M" panose="02020603020101020101" pitchFamily="18" charset="-127"/>
              </a:rPr>
              <a:t>1:1 overfitting</a:t>
            </a:r>
            <a:r>
              <a:rPr lang="ko-KR" altLang="en-US" sz="1400" dirty="0" smtClean="0">
                <a:latin typeface="Rix고딕 M" panose="02020603020101020101" pitchFamily="18" charset="-127"/>
                <a:ea typeface="Rix고딕 M" panose="02020603020101020101" pitchFamily="18" charset="-127"/>
              </a:rPr>
              <a:t>이 되어서 조금만 바뀌어도 전혀 다른 값이 나올 수 있다</a:t>
            </a:r>
            <a:r>
              <a:rPr lang="en-US" altLang="ko-KR" sz="1400" dirty="0" smtClean="0">
                <a:latin typeface="Rix고딕 M" panose="02020603020101020101" pitchFamily="18" charset="-127"/>
                <a:ea typeface="Rix고딕 M" panose="02020603020101020101" pitchFamily="18" charset="-127"/>
              </a:rPr>
              <a:t>. </a:t>
            </a:r>
            <a:r>
              <a:rPr lang="ko-KR" altLang="en-US" sz="1400" dirty="0" smtClean="0">
                <a:latin typeface="Rix고딕 M" panose="02020603020101020101" pitchFamily="18" charset="-127"/>
                <a:ea typeface="Rix고딕 M" panose="02020603020101020101" pitchFamily="18" charset="-127"/>
              </a:rPr>
              <a:t>라는 의미</a:t>
            </a:r>
            <a:r>
              <a:rPr lang="en-US" altLang="ko-KR" sz="1400" dirty="0" smtClean="0">
                <a:latin typeface="Rix고딕 M" panose="02020603020101020101" pitchFamily="18" charset="-127"/>
                <a:ea typeface="Rix고딕 M" panose="02020603020101020101" pitchFamily="18" charset="-127"/>
              </a:rPr>
              <a:t>..?</a:t>
            </a:r>
          </a:p>
          <a:p>
            <a:endParaRPr lang="en-US" altLang="ko-KR" sz="1400" dirty="0" smtClean="0">
              <a:latin typeface="Rix고딕 M" panose="02020603020101020101" pitchFamily="18" charset="-127"/>
              <a:ea typeface="Rix고딕 M" panose="02020603020101020101" pitchFamily="18" charset="-127"/>
            </a:endParaRPr>
          </a:p>
          <a:p>
            <a:endParaRPr lang="en-US" altLang="ko-KR" sz="1400" dirty="0">
              <a:latin typeface="Rix고딕 M" panose="02020603020101020101" pitchFamily="18" charset="-127"/>
              <a:ea typeface="Rix고딕 M" panose="02020603020101020101" pitchFamily="18" charset="-127"/>
            </a:endParaRPr>
          </a:p>
          <a:p>
            <a:r>
              <a:rPr lang="en-US" altLang="ko-KR" sz="1400" dirty="0" smtClean="0">
                <a:latin typeface="Rix고딕 M" panose="02020603020101020101" pitchFamily="18" charset="-127"/>
                <a:ea typeface="Rix고딕 M" panose="02020603020101020101" pitchFamily="18" charset="-127"/>
              </a:rPr>
              <a:t>- Generator</a:t>
            </a:r>
            <a:r>
              <a:rPr lang="ko-KR" altLang="en-US" sz="1400" dirty="0" smtClean="0">
                <a:latin typeface="Rix고딕 M" panose="02020603020101020101" pitchFamily="18" charset="-127"/>
                <a:ea typeface="Rix고딕 M" panose="02020603020101020101" pitchFamily="18" charset="-127"/>
              </a:rPr>
              <a:t>의 </a:t>
            </a:r>
            <a:r>
              <a:rPr lang="en-US" altLang="ko-KR" sz="1400" dirty="0" smtClean="0">
                <a:latin typeface="Rix고딕 M" panose="02020603020101020101" pitchFamily="18" charset="-127"/>
                <a:ea typeface="Rix고딕 M" panose="02020603020101020101" pitchFamily="18" charset="-127"/>
              </a:rPr>
              <a:t>input</a:t>
            </a:r>
            <a:r>
              <a:rPr lang="ko-KR" altLang="en-US" sz="1400" dirty="0" smtClean="0">
                <a:latin typeface="Rix고딕 M" panose="02020603020101020101" pitchFamily="18" charset="-127"/>
                <a:ea typeface="Rix고딕 M" panose="02020603020101020101" pitchFamily="18" charset="-127"/>
              </a:rPr>
              <a:t>인 </a:t>
            </a:r>
            <a:r>
              <a:rPr lang="en-US" altLang="ko-KR" sz="1400" dirty="0" smtClean="0">
                <a:latin typeface="Rix고딕 M" panose="02020603020101020101" pitchFamily="18" charset="-127"/>
                <a:ea typeface="Rix고딕 M" panose="02020603020101020101" pitchFamily="18" charset="-127"/>
              </a:rPr>
              <a:t>z</a:t>
            </a:r>
            <a:r>
              <a:rPr lang="ko-KR" altLang="en-US" sz="1400" dirty="0" smtClean="0">
                <a:latin typeface="Rix고딕 M" panose="02020603020101020101" pitchFamily="18" charset="-127"/>
                <a:ea typeface="Rix고딕 M" panose="02020603020101020101" pitchFamily="18" charset="-127"/>
              </a:rPr>
              <a:t>값은 조금씩 바뀔 때의 </a:t>
            </a:r>
            <a:r>
              <a:rPr lang="en-US" altLang="ko-KR" sz="1400" dirty="0" smtClean="0">
                <a:latin typeface="Rix고딕 M" panose="02020603020101020101" pitchFamily="18" charset="-127"/>
                <a:ea typeface="Rix고딕 M" panose="02020603020101020101" pitchFamily="18" charset="-127"/>
              </a:rPr>
              <a:t>output</a:t>
            </a:r>
            <a:r>
              <a:rPr lang="ko-KR" altLang="en-US" sz="1400" dirty="0" smtClean="0">
                <a:latin typeface="Rix고딕 M" panose="02020603020101020101" pitchFamily="18" charset="-127"/>
                <a:ea typeface="Rix고딕 M" panose="02020603020101020101" pitchFamily="18" charset="-127"/>
              </a:rPr>
              <a:t>값을 나타낸 그림 </a:t>
            </a:r>
            <a:endParaRPr lang="en-US" altLang="ko-KR" sz="1400" dirty="0" smtClean="0">
              <a:latin typeface="Rix고딕 M" panose="02020603020101020101" pitchFamily="18" charset="-127"/>
              <a:ea typeface="Rix고딕 M" panose="02020603020101020101" pitchFamily="18" charset="-127"/>
            </a:endParaRPr>
          </a:p>
          <a:p>
            <a:r>
              <a:rPr lang="en-US" altLang="ko-KR" sz="1400" dirty="0" smtClean="0">
                <a:latin typeface="Rix고딕 M" panose="02020603020101020101" pitchFamily="18" charset="-127"/>
                <a:ea typeface="Rix고딕 M" panose="02020603020101020101" pitchFamily="18" charset="-127"/>
              </a:rPr>
              <a:t>(6</a:t>
            </a:r>
            <a:r>
              <a:rPr lang="ko-KR" altLang="en-US" sz="1400" dirty="0" smtClean="0">
                <a:latin typeface="Rix고딕 M" panose="02020603020101020101" pitchFamily="18" charset="-127"/>
                <a:ea typeface="Rix고딕 M" panose="02020603020101020101" pitchFamily="18" charset="-127"/>
              </a:rPr>
              <a:t>번째 줄은 특히 왼쪽에 창문이 생긴다</a:t>
            </a:r>
            <a:r>
              <a:rPr lang="en-US" altLang="ko-KR" sz="1400" dirty="0" smtClean="0">
                <a:latin typeface="Rix고딕 M" panose="02020603020101020101" pitchFamily="18" charset="-127"/>
                <a:ea typeface="Rix고딕 M" panose="02020603020101020101" pitchFamily="18" charset="-127"/>
              </a:rPr>
              <a:t>.)</a:t>
            </a:r>
            <a:endParaRPr lang="ko-KR" altLang="en-US" sz="1400" dirty="0">
              <a:latin typeface="Rix고딕 M" panose="02020603020101020101" pitchFamily="18" charset="-127"/>
              <a:ea typeface="Rix고딕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75273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"/>
          <p:cNvSpPr>
            <a:spLocks noGrp="1"/>
          </p:cNvSpPr>
          <p:nvPr>
            <p:ph type="title"/>
          </p:nvPr>
        </p:nvSpPr>
        <p:spPr>
          <a:xfrm>
            <a:off x="827584" y="274638"/>
            <a:ext cx="7859216" cy="11430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altLang="ko-KR" sz="3200" b="1" dirty="0" smtClean="0">
                <a:solidFill>
                  <a:srgbClr val="08084C"/>
                </a:solidFill>
                <a:latin typeface="Rix고딕 EB" panose="02020603020101020101" pitchFamily="18" charset="-127"/>
                <a:ea typeface="Rix고딕 EB" panose="02020603020101020101" pitchFamily="18" charset="-127"/>
              </a:rPr>
              <a:t>Model Analysis</a:t>
            </a:r>
            <a:endParaRPr lang="en-US" altLang="ko-KR" sz="3200" b="1" dirty="0">
              <a:solidFill>
                <a:srgbClr val="08084C"/>
              </a:solidFill>
              <a:latin typeface="Rix고딕 EB" panose="02020603020101020101" pitchFamily="18" charset="-127"/>
              <a:ea typeface="Rix고딕 EB" panose="02020603020101020101" pitchFamily="18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23528" y="1298713"/>
            <a:ext cx="4353436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68288" indent="-268288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>
                <a:srgbClr val="002060"/>
              </a:buClr>
              <a:buFont typeface="Wingdings" panose="05000000000000000000" pitchFamily="2" charset="2"/>
              <a:buChar char="§"/>
            </a:pPr>
            <a:r>
              <a:rPr lang="en-US" altLang="ko-KR" sz="2000" dirty="0" smtClean="0">
                <a:solidFill>
                  <a:srgbClr val="000066"/>
                </a:solidFill>
                <a:latin typeface="Rix고딕 EB" panose="02020603020101020101" pitchFamily="18" charset="-127"/>
                <a:ea typeface="Rix고딕 EB" panose="02020603020101020101" pitchFamily="18" charset="-127"/>
              </a:rPr>
              <a:t>Forgetting to draw certain objects</a:t>
            </a:r>
          </a:p>
        </p:txBody>
      </p:sp>
      <p:grpSp>
        <p:nvGrpSpPr>
          <p:cNvPr id="15" name="그룹 2"/>
          <p:cNvGrpSpPr/>
          <p:nvPr/>
        </p:nvGrpSpPr>
        <p:grpSpPr>
          <a:xfrm>
            <a:off x="344428" y="260648"/>
            <a:ext cx="637647" cy="769441"/>
            <a:chOff x="332205" y="260648"/>
            <a:chExt cx="637647" cy="769441"/>
          </a:xfrm>
        </p:grpSpPr>
        <p:grpSp>
          <p:nvGrpSpPr>
            <p:cNvPr id="16" name="그룹 8"/>
            <p:cNvGrpSpPr/>
            <p:nvPr/>
          </p:nvGrpSpPr>
          <p:grpSpPr>
            <a:xfrm>
              <a:off x="332205" y="260648"/>
              <a:ext cx="504056" cy="769441"/>
              <a:chOff x="598860" y="1563142"/>
              <a:chExt cx="504056" cy="769441"/>
            </a:xfrm>
          </p:grpSpPr>
          <p:sp>
            <p:nvSpPr>
              <p:cNvPr id="18" name="TextBox 17"/>
              <p:cNvSpPr txBox="1"/>
              <p:nvPr/>
            </p:nvSpPr>
            <p:spPr>
              <a:xfrm>
                <a:off x="598860" y="1563142"/>
                <a:ext cx="504056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sz="4400" b="1" dirty="0" smtClean="0">
                    <a:solidFill>
                      <a:srgbClr val="08084C"/>
                    </a:solidFill>
                    <a:latin typeface="Rix고딕 EB" panose="02020603020101020101" pitchFamily="18" charset="-127"/>
                    <a:ea typeface="Rix고딕 EB" panose="02020603020101020101" pitchFamily="18" charset="-127"/>
                    <a:cs typeface="Arial" panose="020B0604020202020204" pitchFamily="34" charset="0"/>
                  </a:rPr>
                  <a:t>2</a:t>
                </a:r>
                <a:endParaRPr lang="ko-KR" altLang="en-US" sz="4400" b="1" dirty="0">
                  <a:solidFill>
                    <a:srgbClr val="08084C"/>
                  </a:solidFill>
                  <a:latin typeface="Rix고딕 EB" panose="02020603020101020101" pitchFamily="18" charset="-127"/>
                  <a:ea typeface="Rix고딕 EB" panose="02020603020101020101" pitchFamily="18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19" name="직각 삼각형 18"/>
              <p:cNvSpPr/>
              <p:nvPr/>
            </p:nvSpPr>
            <p:spPr>
              <a:xfrm rot="16200000">
                <a:off x="638864" y="1868532"/>
                <a:ext cx="464050" cy="464052"/>
              </a:xfrm>
              <a:prstGeom prst="rt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08084C"/>
                  </a:solidFill>
                  <a:latin typeface="+mj-lt"/>
                  <a:ea typeface="나눔바른고딕 Light" panose="020B0603020101020101" pitchFamily="50" charset="-127"/>
                </a:endParaRPr>
              </a:p>
            </p:txBody>
          </p:sp>
          <p:cxnSp>
            <p:nvCxnSpPr>
              <p:cNvPr id="20" name="직선 연결선 19"/>
              <p:cNvCxnSpPr>
                <a:stCxn id="19" idx="4"/>
                <a:endCxn id="19" idx="0"/>
              </p:cNvCxnSpPr>
              <p:nvPr/>
            </p:nvCxnSpPr>
            <p:spPr>
              <a:xfrm flipH="1">
                <a:off x="638863" y="1868533"/>
                <a:ext cx="464052" cy="464050"/>
              </a:xfrm>
              <a:prstGeom prst="line">
                <a:avLst/>
              </a:prstGeom>
              <a:ln w="3175">
                <a:solidFill>
                  <a:srgbClr val="08084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" name="직사각형 16"/>
            <p:cNvSpPr/>
            <p:nvPr/>
          </p:nvSpPr>
          <p:spPr>
            <a:xfrm rot="18900000">
              <a:off x="345963" y="712665"/>
              <a:ext cx="623889" cy="2539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50" dirty="0" smtClean="0">
                  <a:solidFill>
                    <a:srgbClr val="08084C"/>
                  </a:solidFill>
                  <a:latin typeface="Rix고딕 EB" panose="02020603020101020101" pitchFamily="18" charset="-127"/>
                  <a:ea typeface="Rix고딕 EB" panose="02020603020101020101" pitchFamily="18" charset="-127"/>
                </a:rPr>
                <a:t>ISD lab</a:t>
              </a:r>
              <a:endParaRPr lang="ko-KR" altLang="en-US" sz="1050" dirty="0">
                <a:solidFill>
                  <a:srgbClr val="08084C"/>
                </a:solidFill>
                <a:latin typeface="Rix고딕 EB" panose="02020603020101020101" pitchFamily="18" charset="-127"/>
                <a:ea typeface="Rix고딕 EB" panose="02020603020101020101" pitchFamily="18" charset="-127"/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4636225"/>
            <a:ext cx="6315803" cy="1375799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488" y="1727461"/>
            <a:ext cx="4536397" cy="2910903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5036016" y="2404045"/>
            <a:ext cx="378445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400" dirty="0" smtClean="0">
                <a:latin typeface="Rix고딕 M" panose="02020603020101020101" pitchFamily="18" charset="-127"/>
                <a:ea typeface="Rix고딕 M" panose="02020603020101020101" pitchFamily="18" charset="-127"/>
              </a:rPr>
              <a:t>각 </a:t>
            </a:r>
            <a:r>
              <a:rPr lang="en-US" altLang="ko-KR" sz="1400" dirty="0" smtClean="0">
                <a:latin typeface="Rix고딕 M" panose="02020603020101020101" pitchFamily="18" charset="-127"/>
                <a:ea typeface="Rix고딕 M" panose="02020603020101020101" pitchFamily="18" charset="-127"/>
              </a:rPr>
              <a:t>filter</a:t>
            </a:r>
            <a:r>
              <a:rPr lang="ko-KR" altLang="en-US" sz="1400" dirty="0" smtClean="0">
                <a:latin typeface="Rix고딕 M" panose="02020603020101020101" pitchFamily="18" charset="-127"/>
                <a:ea typeface="Rix고딕 M" panose="02020603020101020101" pitchFamily="18" charset="-127"/>
              </a:rPr>
              <a:t>는 특징을 학습한다</a:t>
            </a:r>
            <a:r>
              <a:rPr lang="en-US" altLang="ko-KR" sz="1400" dirty="0" smtClean="0">
                <a:latin typeface="Rix고딕 M" panose="02020603020101020101" pitchFamily="18" charset="-127"/>
                <a:ea typeface="Rix고딕 M" panose="02020603020101020101" pitchFamily="18" charset="-127"/>
              </a:rPr>
              <a:t>. </a:t>
            </a:r>
            <a:endParaRPr lang="en-US" altLang="ko-KR" sz="1400" dirty="0">
              <a:latin typeface="Rix고딕 M" panose="02020603020101020101" pitchFamily="18" charset="-127"/>
              <a:ea typeface="Rix고딕 M" panose="02020603020101020101" pitchFamily="18" charset="-127"/>
            </a:endParaRPr>
          </a:p>
          <a:p>
            <a:r>
              <a:rPr lang="en-US" altLang="ko-KR" sz="1400" dirty="0" smtClean="0">
                <a:latin typeface="Rix고딕 M" panose="02020603020101020101" pitchFamily="18" charset="-127"/>
                <a:ea typeface="Rix고딕 M" panose="02020603020101020101" pitchFamily="18" charset="-127"/>
              </a:rPr>
              <a:t>   (</a:t>
            </a:r>
            <a:r>
              <a:rPr lang="ko-KR" altLang="en-US" sz="1400" dirty="0" smtClean="0">
                <a:latin typeface="Rix고딕 M" panose="02020603020101020101" pitchFamily="18" charset="-127"/>
                <a:ea typeface="Rix고딕 M" panose="02020603020101020101" pitchFamily="18" charset="-127"/>
              </a:rPr>
              <a:t>왼쪽은 학습이 되기 전</a:t>
            </a:r>
            <a:r>
              <a:rPr lang="en-US" altLang="ko-KR" sz="1400" dirty="0" smtClean="0">
                <a:latin typeface="Rix고딕 M" panose="02020603020101020101" pitchFamily="18" charset="-127"/>
                <a:ea typeface="Rix고딕 M" panose="02020603020101020101" pitchFamily="18" charset="-127"/>
              </a:rPr>
              <a:t>, </a:t>
            </a:r>
            <a:r>
              <a:rPr lang="ko-KR" altLang="en-US" sz="1400" dirty="0" smtClean="0">
                <a:latin typeface="Rix고딕 M" panose="02020603020101020101" pitchFamily="18" charset="-127"/>
                <a:ea typeface="Rix고딕 M" panose="02020603020101020101" pitchFamily="18" charset="-127"/>
              </a:rPr>
              <a:t>오른쪽은 학습 후</a:t>
            </a:r>
            <a:r>
              <a:rPr lang="en-US" altLang="ko-KR" sz="1400" dirty="0" smtClean="0">
                <a:latin typeface="Rix고딕 M" panose="02020603020101020101" pitchFamily="18" charset="-127"/>
                <a:ea typeface="Rix고딕 M" panose="02020603020101020101" pitchFamily="18" charset="-127"/>
              </a:rPr>
              <a:t>)</a:t>
            </a:r>
          </a:p>
          <a:p>
            <a:endParaRPr lang="en-US" altLang="ko-KR" sz="1400" dirty="0" smtClean="0">
              <a:latin typeface="Rix고딕 M" panose="02020603020101020101" pitchFamily="18" charset="-127"/>
              <a:ea typeface="Rix고딕 M" panose="02020603020101020101" pitchFamily="18" charset="-127"/>
            </a:endParaRPr>
          </a:p>
          <a:p>
            <a:r>
              <a:rPr lang="en-US" altLang="ko-KR" sz="1400" dirty="0" smtClean="0">
                <a:latin typeface="Rix고딕 M" panose="02020603020101020101" pitchFamily="18" charset="-127"/>
                <a:ea typeface="Rix고딕 M" panose="02020603020101020101" pitchFamily="18" charset="-127"/>
              </a:rPr>
              <a:t>- </a:t>
            </a:r>
            <a:r>
              <a:rPr lang="ko-KR" altLang="en-US" sz="1400" dirty="0" smtClean="0">
                <a:latin typeface="Rix고딕 M" panose="02020603020101020101" pitchFamily="18" charset="-127"/>
                <a:ea typeface="Rix고딕 M" panose="02020603020101020101" pitchFamily="18" charset="-127"/>
              </a:rPr>
              <a:t>강제로 창문이 학습된 </a:t>
            </a:r>
            <a:r>
              <a:rPr lang="en-US" altLang="ko-KR" sz="1400" dirty="0" smtClean="0">
                <a:latin typeface="Rix고딕 M" panose="02020603020101020101" pitchFamily="18" charset="-127"/>
                <a:ea typeface="Rix고딕 M" panose="02020603020101020101" pitchFamily="18" charset="-127"/>
              </a:rPr>
              <a:t>filter</a:t>
            </a:r>
            <a:r>
              <a:rPr lang="ko-KR" altLang="en-US" sz="1400" dirty="0" smtClean="0">
                <a:latin typeface="Rix고딕 M" panose="02020603020101020101" pitchFamily="18" charset="-127"/>
                <a:ea typeface="Rix고딕 M" panose="02020603020101020101" pitchFamily="18" charset="-127"/>
              </a:rPr>
              <a:t>를 </a:t>
            </a:r>
            <a:r>
              <a:rPr lang="en-US" altLang="ko-KR" sz="1400" dirty="0" smtClean="0">
                <a:latin typeface="Rix고딕 M" panose="02020603020101020101" pitchFamily="18" charset="-127"/>
                <a:ea typeface="Rix고딕 M" panose="02020603020101020101" pitchFamily="18" charset="-127"/>
              </a:rPr>
              <a:t>drop out</a:t>
            </a:r>
            <a:r>
              <a:rPr lang="ko-KR" altLang="en-US" sz="1400" dirty="0" smtClean="0">
                <a:latin typeface="Rix고딕 M" panose="02020603020101020101" pitchFamily="18" charset="-127"/>
                <a:ea typeface="Rix고딕 M" panose="02020603020101020101" pitchFamily="18" charset="-127"/>
              </a:rPr>
              <a:t>을 </a:t>
            </a:r>
            <a:endParaRPr lang="en-US" altLang="ko-KR" sz="1400" dirty="0" smtClean="0">
              <a:latin typeface="Rix고딕 M" panose="02020603020101020101" pitchFamily="18" charset="-127"/>
              <a:ea typeface="Rix고딕 M" panose="02020603020101020101" pitchFamily="18" charset="-127"/>
            </a:endParaRPr>
          </a:p>
          <a:p>
            <a:r>
              <a:rPr lang="ko-KR" altLang="en-US" sz="1400" dirty="0" smtClean="0">
                <a:latin typeface="Rix고딕 M" panose="02020603020101020101" pitchFamily="18" charset="-127"/>
                <a:ea typeface="Rix고딕 M" panose="02020603020101020101" pitchFamily="18" charset="-127"/>
              </a:rPr>
              <a:t>   시키면 왼쪽의 아래의 그림처럼 창문이 없어지는</a:t>
            </a:r>
            <a:endParaRPr lang="en-US" altLang="ko-KR" sz="1400" dirty="0" smtClean="0">
              <a:latin typeface="Rix고딕 M" panose="02020603020101020101" pitchFamily="18" charset="-127"/>
              <a:ea typeface="Rix고딕 M" panose="02020603020101020101" pitchFamily="18" charset="-127"/>
            </a:endParaRPr>
          </a:p>
          <a:p>
            <a:r>
              <a:rPr lang="en-US" altLang="ko-KR" sz="1400" dirty="0">
                <a:latin typeface="Rix고딕 M" panose="02020603020101020101" pitchFamily="18" charset="-127"/>
                <a:ea typeface="Rix고딕 M" panose="02020603020101020101" pitchFamily="18" charset="-127"/>
              </a:rPr>
              <a:t> </a:t>
            </a:r>
            <a:r>
              <a:rPr lang="en-US" altLang="ko-KR" sz="1400" dirty="0" smtClean="0">
                <a:latin typeface="Rix고딕 M" panose="02020603020101020101" pitchFamily="18" charset="-127"/>
                <a:ea typeface="Rix고딕 M" panose="02020603020101020101" pitchFamily="18" charset="-127"/>
              </a:rPr>
              <a:t> </a:t>
            </a:r>
            <a:r>
              <a:rPr lang="ko-KR" altLang="en-US" sz="1400" dirty="0" smtClean="0">
                <a:latin typeface="Rix고딕 M" panose="02020603020101020101" pitchFamily="18" charset="-127"/>
                <a:ea typeface="Rix고딕 M" panose="02020603020101020101" pitchFamily="18" charset="-127"/>
              </a:rPr>
              <a:t> 것을 확인할 수 있다</a:t>
            </a:r>
            <a:r>
              <a:rPr lang="en-US" altLang="ko-KR" sz="1400" dirty="0" smtClean="0">
                <a:latin typeface="Rix고딕 M" panose="02020603020101020101" pitchFamily="18" charset="-127"/>
                <a:ea typeface="Rix고딕 M" panose="02020603020101020101" pitchFamily="18" charset="-127"/>
              </a:rPr>
              <a:t>. </a:t>
            </a:r>
            <a:r>
              <a:rPr lang="ko-KR" altLang="en-US" sz="1400" dirty="0">
                <a:latin typeface="Rix고딕 M" panose="02020603020101020101" pitchFamily="18" charset="-127"/>
                <a:ea typeface="Rix고딕 M" panose="02020603020101020101" pitchFamily="18" charset="-127"/>
              </a:rPr>
              <a:t> </a:t>
            </a:r>
            <a:endParaRPr lang="en-US" altLang="ko-KR" sz="1400" dirty="0" smtClean="0">
              <a:latin typeface="Rix고딕 M" panose="02020603020101020101" pitchFamily="18" charset="-127"/>
              <a:ea typeface="Rix고딕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48351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"/>
          <p:cNvSpPr>
            <a:spLocks noGrp="1"/>
          </p:cNvSpPr>
          <p:nvPr>
            <p:ph type="title"/>
          </p:nvPr>
        </p:nvSpPr>
        <p:spPr>
          <a:xfrm>
            <a:off x="827584" y="274638"/>
            <a:ext cx="7859216" cy="11430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altLang="ko-KR" sz="3200" b="1" dirty="0" smtClean="0">
                <a:solidFill>
                  <a:srgbClr val="08084C"/>
                </a:solidFill>
                <a:latin typeface="Rix고딕 EB" panose="02020603020101020101" pitchFamily="18" charset="-127"/>
                <a:ea typeface="Rix고딕 EB" panose="02020603020101020101" pitchFamily="18" charset="-127"/>
              </a:rPr>
              <a:t>Model Analysis</a:t>
            </a:r>
            <a:endParaRPr lang="en-US" altLang="ko-KR" sz="3200" b="1" dirty="0">
              <a:solidFill>
                <a:srgbClr val="08084C"/>
              </a:solidFill>
              <a:latin typeface="Rix고딕 EB" panose="02020603020101020101" pitchFamily="18" charset="-127"/>
              <a:ea typeface="Rix고딕 EB" panose="02020603020101020101" pitchFamily="18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23528" y="1298713"/>
            <a:ext cx="4386907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68288" indent="-268288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>
                <a:srgbClr val="002060"/>
              </a:buClr>
              <a:buFont typeface="Wingdings" panose="05000000000000000000" pitchFamily="2" charset="2"/>
              <a:buChar char="§"/>
            </a:pPr>
            <a:r>
              <a:rPr lang="en-US" altLang="ko-KR" sz="2000" dirty="0" smtClean="0">
                <a:solidFill>
                  <a:srgbClr val="000066"/>
                </a:solidFill>
                <a:latin typeface="Rix고딕 EB" panose="02020603020101020101" pitchFamily="18" charset="-127"/>
                <a:ea typeface="Rix고딕 EB" panose="02020603020101020101" pitchFamily="18" charset="-127"/>
              </a:rPr>
              <a:t>Vector arithmetic on face samples</a:t>
            </a:r>
          </a:p>
        </p:txBody>
      </p:sp>
      <p:grpSp>
        <p:nvGrpSpPr>
          <p:cNvPr id="15" name="그룹 2"/>
          <p:cNvGrpSpPr/>
          <p:nvPr/>
        </p:nvGrpSpPr>
        <p:grpSpPr>
          <a:xfrm>
            <a:off x="344428" y="260648"/>
            <a:ext cx="637647" cy="769441"/>
            <a:chOff x="332205" y="260648"/>
            <a:chExt cx="637647" cy="769441"/>
          </a:xfrm>
        </p:grpSpPr>
        <p:grpSp>
          <p:nvGrpSpPr>
            <p:cNvPr id="16" name="그룹 8"/>
            <p:cNvGrpSpPr/>
            <p:nvPr/>
          </p:nvGrpSpPr>
          <p:grpSpPr>
            <a:xfrm>
              <a:off x="332205" y="260648"/>
              <a:ext cx="504056" cy="769441"/>
              <a:chOff x="598860" y="1563142"/>
              <a:chExt cx="504056" cy="769441"/>
            </a:xfrm>
          </p:grpSpPr>
          <p:sp>
            <p:nvSpPr>
              <p:cNvPr id="18" name="TextBox 17"/>
              <p:cNvSpPr txBox="1"/>
              <p:nvPr/>
            </p:nvSpPr>
            <p:spPr>
              <a:xfrm>
                <a:off x="598860" y="1563142"/>
                <a:ext cx="504056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sz="4400" b="1" dirty="0" smtClean="0">
                    <a:solidFill>
                      <a:srgbClr val="08084C"/>
                    </a:solidFill>
                    <a:latin typeface="Rix고딕 EB" panose="02020603020101020101" pitchFamily="18" charset="-127"/>
                    <a:ea typeface="Rix고딕 EB" panose="02020603020101020101" pitchFamily="18" charset="-127"/>
                    <a:cs typeface="Arial" panose="020B0604020202020204" pitchFamily="34" charset="0"/>
                  </a:rPr>
                  <a:t>2</a:t>
                </a:r>
                <a:endParaRPr lang="ko-KR" altLang="en-US" sz="4400" b="1" dirty="0">
                  <a:solidFill>
                    <a:srgbClr val="08084C"/>
                  </a:solidFill>
                  <a:latin typeface="Rix고딕 EB" panose="02020603020101020101" pitchFamily="18" charset="-127"/>
                  <a:ea typeface="Rix고딕 EB" panose="02020603020101020101" pitchFamily="18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19" name="직각 삼각형 18"/>
              <p:cNvSpPr/>
              <p:nvPr/>
            </p:nvSpPr>
            <p:spPr>
              <a:xfrm rot="16200000">
                <a:off x="638864" y="1868532"/>
                <a:ext cx="464050" cy="464052"/>
              </a:xfrm>
              <a:prstGeom prst="rt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08084C"/>
                  </a:solidFill>
                  <a:latin typeface="+mj-lt"/>
                  <a:ea typeface="나눔바른고딕 Light" panose="020B0603020101020101" pitchFamily="50" charset="-127"/>
                </a:endParaRPr>
              </a:p>
            </p:txBody>
          </p:sp>
          <p:cxnSp>
            <p:nvCxnSpPr>
              <p:cNvPr id="20" name="직선 연결선 19"/>
              <p:cNvCxnSpPr>
                <a:stCxn id="19" idx="4"/>
                <a:endCxn id="19" idx="0"/>
              </p:cNvCxnSpPr>
              <p:nvPr/>
            </p:nvCxnSpPr>
            <p:spPr>
              <a:xfrm flipH="1">
                <a:off x="638863" y="1868533"/>
                <a:ext cx="464052" cy="464050"/>
              </a:xfrm>
              <a:prstGeom prst="line">
                <a:avLst/>
              </a:prstGeom>
              <a:ln w="3175">
                <a:solidFill>
                  <a:srgbClr val="08084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" name="직사각형 16"/>
            <p:cNvSpPr/>
            <p:nvPr/>
          </p:nvSpPr>
          <p:spPr>
            <a:xfrm rot="18900000">
              <a:off x="345963" y="712665"/>
              <a:ext cx="623889" cy="2539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50" dirty="0" smtClean="0">
                  <a:solidFill>
                    <a:srgbClr val="08084C"/>
                  </a:solidFill>
                  <a:latin typeface="Rix고딕 EB" panose="02020603020101020101" pitchFamily="18" charset="-127"/>
                  <a:ea typeface="Rix고딕 EB" panose="02020603020101020101" pitchFamily="18" charset="-127"/>
                </a:rPr>
                <a:t>ISD lab</a:t>
              </a:r>
              <a:endParaRPr lang="ko-KR" altLang="en-US" sz="1050" dirty="0">
                <a:solidFill>
                  <a:srgbClr val="08084C"/>
                </a:solidFill>
                <a:latin typeface="Rix고딕 EB" panose="02020603020101020101" pitchFamily="18" charset="-127"/>
                <a:ea typeface="Rix고딕 EB" panose="02020603020101020101" pitchFamily="18" charset="-127"/>
              </a:endParaRPr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2144848"/>
            <a:ext cx="4392488" cy="220743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6016" y="2146349"/>
            <a:ext cx="4190843" cy="2146747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305298" y="4581128"/>
            <a:ext cx="873119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en-US" altLang="ko-KR" sz="1400" dirty="0" smtClean="0">
                <a:latin typeface="Rix고딕 M" panose="02020603020101020101" pitchFamily="18" charset="-127"/>
                <a:ea typeface="Rix고딕 M" panose="02020603020101020101" pitchFamily="18" charset="-127"/>
              </a:rPr>
              <a:t>Z vector</a:t>
            </a:r>
            <a:r>
              <a:rPr lang="ko-KR" altLang="en-US" sz="1400" dirty="0" smtClean="0">
                <a:latin typeface="Rix고딕 M" panose="02020603020101020101" pitchFamily="18" charset="-127"/>
                <a:ea typeface="Rix고딕 M" panose="02020603020101020101" pitchFamily="18" charset="-127"/>
              </a:rPr>
              <a:t>의 값을 연산을 통하여 다음과 같은 그림을 만들 수 있음</a:t>
            </a:r>
            <a:endParaRPr lang="en-US" altLang="ko-KR" sz="1400" dirty="0" smtClean="0">
              <a:latin typeface="Rix고딕 M" panose="02020603020101020101" pitchFamily="18" charset="-127"/>
              <a:ea typeface="Rix고딕 M" panose="02020603020101020101" pitchFamily="18" charset="-127"/>
            </a:endParaRPr>
          </a:p>
          <a:p>
            <a:endParaRPr lang="en-US" altLang="ko-KR" sz="1400" dirty="0" smtClean="0">
              <a:latin typeface="Rix고딕 M" panose="02020603020101020101" pitchFamily="18" charset="-127"/>
              <a:ea typeface="Rix고딕 M" panose="02020603020101020101" pitchFamily="18" charset="-127"/>
            </a:endParaRPr>
          </a:p>
          <a:p>
            <a:r>
              <a:rPr lang="en-US" altLang="ko-KR" sz="1400" dirty="0" smtClean="0">
                <a:latin typeface="Rix고딕 M" panose="02020603020101020101" pitchFamily="18" charset="-127"/>
                <a:ea typeface="Rix고딕 M" panose="02020603020101020101" pitchFamily="18" charset="-127"/>
              </a:rPr>
              <a:t>- Z vector</a:t>
            </a:r>
            <a:r>
              <a:rPr lang="ko-KR" altLang="en-US" sz="1400" dirty="0" smtClean="0">
                <a:latin typeface="Rix고딕 M" panose="02020603020101020101" pitchFamily="18" charset="-127"/>
                <a:ea typeface="Rix고딕 M" panose="02020603020101020101" pitchFamily="18" charset="-127"/>
              </a:rPr>
              <a:t>는 어떠한 </a:t>
            </a:r>
            <a:r>
              <a:rPr lang="en-US" altLang="ko-KR" sz="1400" dirty="0" smtClean="0">
                <a:latin typeface="Rix고딕 M" panose="02020603020101020101" pitchFamily="18" charset="-127"/>
                <a:ea typeface="Rix고딕 M" panose="02020603020101020101" pitchFamily="18" charset="-127"/>
              </a:rPr>
              <a:t>noise</a:t>
            </a:r>
            <a:r>
              <a:rPr lang="ko-KR" altLang="en-US" sz="1400" dirty="0" smtClean="0">
                <a:latin typeface="Rix고딕 M" panose="02020603020101020101" pitchFamily="18" charset="-127"/>
                <a:ea typeface="Rix고딕 M" panose="02020603020101020101" pitchFamily="18" charset="-127"/>
              </a:rPr>
              <a:t>값이므로 이를 계산하여 이러한 그림이 나왔다는 것은 단순히 </a:t>
            </a:r>
            <a:r>
              <a:rPr lang="en-US" altLang="ko-KR" sz="1400" dirty="0" smtClean="0">
                <a:latin typeface="Rix고딕 M" panose="02020603020101020101" pitchFamily="18" charset="-127"/>
                <a:ea typeface="Rix고딕 M" panose="02020603020101020101" pitchFamily="18" charset="-127"/>
              </a:rPr>
              <a:t>z</a:t>
            </a:r>
            <a:r>
              <a:rPr lang="ko-KR" altLang="en-US" sz="1400" dirty="0" smtClean="0">
                <a:latin typeface="Rix고딕 M" panose="02020603020101020101" pitchFamily="18" charset="-127"/>
                <a:ea typeface="Rix고딕 M" panose="02020603020101020101" pitchFamily="18" charset="-127"/>
              </a:rPr>
              <a:t>값이 어떤 </a:t>
            </a:r>
            <a:r>
              <a:rPr lang="en-US" altLang="ko-KR" sz="1400" dirty="0" smtClean="0">
                <a:latin typeface="Rix고딕 M" panose="02020603020101020101" pitchFamily="18" charset="-127"/>
                <a:ea typeface="Rix고딕 M" panose="02020603020101020101" pitchFamily="18" charset="-127"/>
              </a:rPr>
              <a:t>sample </a:t>
            </a:r>
            <a:r>
              <a:rPr lang="ko-KR" altLang="en-US" sz="1400" dirty="0" smtClean="0">
                <a:latin typeface="Rix고딕 M" panose="02020603020101020101" pitchFamily="18" charset="-127"/>
                <a:ea typeface="Rix고딕 M" panose="02020603020101020101" pitchFamily="18" charset="-127"/>
              </a:rPr>
              <a:t>그림과</a:t>
            </a:r>
            <a:endParaRPr lang="en-US" altLang="ko-KR" sz="1400" dirty="0" smtClean="0">
              <a:latin typeface="Rix고딕 M" panose="02020603020101020101" pitchFamily="18" charset="-127"/>
              <a:ea typeface="Rix고딕 M" panose="02020603020101020101" pitchFamily="18" charset="-127"/>
            </a:endParaRPr>
          </a:p>
          <a:p>
            <a:r>
              <a:rPr lang="ko-KR" altLang="en-US" sz="1400" dirty="0">
                <a:latin typeface="Rix고딕 M" panose="02020603020101020101" pitchFamily="18" charset="-127"/>
                <a:ea typeface="Rix고딕 M" panose="02020603020101020101" pitchFamily="18" charset="-127"/>
              </a:rPr>
              <a:t> </a:t>
            </a:r>
            <a:r>
              <a:rPr lang="ko-KR" altLang="en-US" sz="1400" dirty="0" smtClean="0">
                <a:latin typeface="Rix고딕 M" panose="02020603020101020101" pitchFamily="18" charset="-127"/>
                <a:ea typeface="Rix고딕 M" panose="02020603020101020101" pitchFamily="18" charset="-127"/>
              </a:rPr>
              <a:t>  </a:t>
            </a:r>
            <a:r>
              <a:rPr lang="en-US" altLang="ko-KR" sz="1400" dirty="0" smtClean="0">
                <a:latin typeface="Rix고딕 M" panose="02020603020101020101" pitchFamily="18" charset="-127"/>
                <a:ea typeface="Rix고딕 M" panose="02020603020101020101" pitchFamily="18" charset="-127"/>
              </a:rPr>
              <a:t>1:1maching</a:t>
            </a:r>
            <a:r>
              <a:rPr lang="ko-KR" altLang="en-US" sz="1400" dirty="0" smtClean="0">
                <a:latin typeface="Rix고딕 M" panose="02020603020101020101" pitchFamily="18" charset="-127"/>
                <a:ea typeface="Rix고딕 M" panose="02020603020101020101" pitchFamily="18" charset="-127"/>
              </a:rPr>
              <a:t>을 하고 있는 것이 아닌 </a:t>
            </a:r>
            <a:r>
              <a:rPr lang="en-US" altLang="ko-KR" sz="1400" dirty="0" smtClean="0">
                <a:latin typeface="Rix고딕 M" panose="02020603020101020101" pitchFamily="18" charset="-127"/>
                <a:ea typeface="Rix고딕 M" panose="02020603020101020101" pitchFamily="18" charset="-127"/>
              </a:rPr>
              <a:t>network</a:t>
            </a:r>
            <a:r>
              <a:rPr lang="ko-KR" altLang="en-US" sz="1400" dirty="0" smtClean="0">
                <a:latin typeface="Rix고딕 M" panose="02020603020101020101" pitchFamily="18" charset="-127"/>
                <a:ea typeface="Rix고딕 M" panose="02020603020101020101" pitchFamily="18" charset="-127"/>
              </a:rPr>
              <a:t>가 사진의 의미를 이해했다고 볼 수 있음</a:t>
            </a:r>
            <a:r>
              <a:rPr lang="en-US" altLang="ko-KR" sz="1400" dirty="0" smtClean="0">
                <a:latin typeface="Rix고딕 M" panose="02020603020101020101" pitchFamily="18" charset="-127"/>
                <a:ea typeface="Rix고딕 M" panose="02020603020101020101" pitchFamily="18" charset="-127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487615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47354</TotalTime>
  <Words>1070</Words>
  <Application>Microsoft Office PowerPoint</Application>
  <PresentationFormat>화면 슬라이드 쇼(4:3)</PresentationFormat>
  <Paragraphs>192</Paragraphs>
  <Slides>27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6" baseType="lpstr">
      <vt:lpstr>Wingdings</vt:lpstr>
      <vt:lpstr>Rix고딕 M</vt:lpstr>
      <vt:lpstr>Rix고딕 EB</vt:lpstr>
      <vt:lpstr>나눔바른고딕 Light</vt:lpstr>
      <vt:lpstr>맑은 고딕</vt:lpstr>
      <vt:lpstr>Cambria Math</vt:lpstr>
      <vt:lpstr>Rix모던고딕 B</vt:lpstr>
      <vt:lpstr>Arial</vt:lpstr>
      <vt:lpstr>Office 테마</vt:lpstr>
      <vt:lpstr>UNSUPERVISED REPRESENTATION LEARNING WITH DEEP CONVOLUTIONAL GENERATIVE ADVERSARIAL NETWORKS</vt:lpstr>
      <vt:lpstr>Model Architecture</vt:lpstr>
      <vt:lpstr>Model Architecture</vt:lpstr>
      <vt:lpstr>Model Analysis</vt:lpstr>
      <vt:lpstr>Model Analysis</vt:lpstr>
      <vt:lpstr>Model Analysis</vt:lpstr>
      <vt:lpstr>Model Analysis</vt:lpstr>
      <vt:lpstr>Model Analysis</vt:lpstr>
      <vt:lpstr>Model Analysis</vt:lpstr>
      <vt:lpstr>Model Analysis</vt:lpstr>
      <vt:lpstr>Conclusion</vt:lpstr>
      <vt:lpstr>Least Squares  Generative Adversarial Networks</vt:lpstr>
      <vt:lpstr>Key Idea</vt:lpstr>
      <vt:lpstr>Key Idea</vt:lpstr>
      <vt:lpstr>Theorem</vt:lpstr>
      <vt:lpstr>Theorem</vt:lpstr>
      <vt:lpstr>Theorem</vt:lpstr>
      <vt:lpstr>Experiment</vt:lpstr>
      <vt:lpstr>Experiment</vt:lpstr>
      <vt:lpstr>Experiment</vt:lpstr>
      <vt:lpstr>Conclusion</vt:lpstr>
      <vt:lpstr>감사합니다</vt:lpstr>
      <vt:lpstr>부록</vt:lpstr>
      <vt:lpstr>부록</vt:lpstr>
      <vt:lpstr>부록</vt:lpstr>
      <vt:lpstr>부록</vt:lpstr>
      <vt:lpstr>부록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hylee</dc:creator>
  <cp:lastModifiedBy>jinisang</cp:lastModifiedBy>
  <cp:revision>1943</cp:revision>
  <cp:lastPrinted>2017-07-06T04:26:21Z</cp:lastPrinted>
  <dcterms:created xsi:type="dcterms:W3CDTF">2014-06-30T03:02:27Z</dcterms:created>
  <dcterms:modified xsi:type="dcterms:W3CDTF">2017-07-13T03:43:50Z</dcterms:modified>
</cp:coreProperties>
</file>